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57" r:id="rId3"/>
    <p:sldId id="4846" r:id="rId4"/>
    <p:sldId id="4847" r:id="rId5"/>
    <p:sldId id="4848" r:id="rId6"/>
    <p:sldId id="4855" r:id="rId7"/>
    <p:sldId id="4849" r:id="rId8"/>
    <p:sldId id="4856" r:id="rId9"/>
    <p:sldId id="4857" r:id="rId10"/>
    <p:sldId id="4858" r:id="rId11"/>
    <p:sldId id="256" r:id="rId12"/>
    <p:sldId id="4850" r:id="rId13"/>
    <p:sldId id="4851" r:id="rId14"/>
    <p:sldId id="4852" r:id="rId15"/>
    <p:sldId id="4853" r:id="rId16"/>
    <p:sldId id="485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57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25B96-D32D-47C3-A878-B01B1E0361F4}" type="datetimeFigureOut">
              <a:rPr lang="pt-BR" smtClean="0"/>
              <a:t>25/11/2021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F1D9C-4564-459E-B4AF-6F2CCCB4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44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7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1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1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9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21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0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83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3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80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2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8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630A1-8EFB-4BAD-B6D2-F027430AD7D0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EE64A-29BC-425C-8471-5D00A9E872E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66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emf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emf"/><Relationship Id="rId9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2.png"/><Relationship Id="rId7" Type="http://schemas.openxmlformats.org/officeDocument/2006/relationships/image" Target="../media/image7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10" Type="http://schemas.openxmlformats.org/officeDocument/2006/relationships/image" Target="../media/image77.png"/><Relationship Id="rId4" Type="http://schemas.openxmlformats.org/officeDocument/2006/relationships/image" Target="../media/image39.png"/><Relationship Id="rId9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8.png"/><Relationship Id="rId7" Type="http://schemas.openxmlformats.org/officeDocument/2006/relationships/image" Target="../media/image7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41.emf"/><Relationship Id="rId5" Type="http://schemas.microsoft.com/office/2007/relationships/hdphoto" Target="../media/hdphoto1.wdp"/><Relationship Id="rId10" Type="http://schemas.openxmlformats.org/officeDocument/2006/relationships/image" Target="../media/image40.emf"/><Relationship Id="rId4" Type="http://schemas.openxmlformats.org/officeDocument/2006/relationships/image" Target="../media/image75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8.png"/><Relationship Id="rId7" Type="http://schemas.openxmlformats.org/officeDocument/2006/relationships/image" Target="../media/image7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microsoft.com/office/2007/relationships/hdphoto" Target="../media/hdphoto1.wdp"/><Relationship Id="rId10" Type="http://schemas.openxmlformats.org/officeDocument/2006/relationships/image" Target="../media/image41.emf"/><Relationship Id="rId4" Type="http://schemas.openxmlformats.org/officeDocument/2006/relationships/image" Target="../media/image75.png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8.png"/><Relationship Id="rId7" Type="http://schemas.openxmlformats.org/officeDocument/2006/relationships/image" Target="../media/image7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microsoft.com/office/2007/relationships/hdphoto" Target="../media/hdphoto1.wdp"/><Relationship Id="rId10" Type="http://schemas.openxmlformats.org/officeDocument/2006/relationships/image" Target="../media/image41.emf"/><Relationship Id="rId4" Type="http://schemas.openxmlformats.org/officeDocument/2006/relationships/image" Target="../media/image75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0C2D317-86DD-45B5-805F-6064C470EC88}"/>
              </a:ext>
            </a:extLst>
          </p:cNvPr>
          <p:cNvSpPr txBox="1"/>
          <p:nvPr/>
        </p:nvSpPr>
        <p:spPr>
          <a:xfrm>
            <a:off x="1371600" y="7620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“</a:t>
            </a:r>
            <a:r>
              <a:rPr lang="pt-BR" sz="2400" dirty="0">
                <a:ea typeface="Calibri" panose="020F0502020204030204" pitchFamily="34" charset="0"/>
              </a:rPr>
              <a:t>A formação dos preços dos combustíveis no Brasil”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D807F1-4EDE-4D8B-B20C-E5B5253F752F}"/>
              </a:ext>
            </a:extLst>
          </p:cNvPr>
          <p:cNvSpPr txBox="1"/>
          <p:nvPr/>
        </p:nvSpPr>
        <p:spPr>
          <a:xfrm>
            <a:off x="1524000" y="50292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Instituto Combustível Legal</a:t>
            </a:r>
          </a:p>
          <a:p>
            <a:pPr algn="ctr"/>
            <a:r>
              <a:rPr lang="pt-BR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Carlo Faccio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165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371600" y="7620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Missão Instituto Combustível Legal - ICL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Espaço Reservado para Texto 4">
            <a:extLst>
              <a:ext uri="{FF2B5EF4-FFF2-40B4-BE49-F238E27FC236}">
                <a16:creationId xmlns:a16="http://schemas.microsoft.com/office/drawing/2014/main" id="{04D8BE84-D896-4983-8708-2ECED65F3E4D}"/>
              </a:ext>
            </a:extLst>
          </p:cNvPr>
          <p:cNvSpPr txBox="1">
            <a:spLocks/>
          </p:cNvSpPr>
          <p:nvPr/>
        </p:nvSpPr>
        <p:spPr>
          <a:xfrm>
            <a:off x="751992" y="1255631"/>
            <a:ext cx="5105464" cy="183354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63538" indent="-363538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SzPct val="85000"/>
              <a:buFont typeface="Wingdings" panose="05000000000000000000" pitchFamily="2" charset="2"/>
              <a:buChar char="Ø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.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pt-BR" sz="1500" b="1" dirty="0">
              <a:solidFill>
                <a:srgbClr val="F58014"/>
              </a:solidFill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pt-BR" sz="15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Fórum permanente de discussão e proposição de iniciativas visando</a:t>
            </a:r>
            <a:r>
              <a:rPr lang="pt-BR" sz="1500" b="1" dirty="0">
                <a:solidFill>
                  <a:srgbClr val="E95D19"/>
                </a:solidFill>
              </a:rPr>
              <a:t> </a:t>
            </a:r>
            <a:r>
              <a:rPr lang="pt-BR" sz="1500" b="1" dirty="0">
                <a:solidFill>
                  <a:srgbClr val="F58014"/>
                </a:solidFill>
              </a:rPr>
              <a:t>combater o comércio irregular, </a:t>
            </a:r>
            <a:r>
              <a:rPr lang="pt-BR" sz="1500" b="1" dirty="0">
                <a:solidFill>
                  <a:srgbClr val="3CA2BC"/>
                </a:solidFill>
              </a:rPr>
              <a:t>promover esclarecimento do setor</a:t>
            </a:r>
            <a:r>
              <a:rPr lang="pt-BR" sz="1500" b="1" dirty="0">
                <a:solidFill>
                  <a:srgbClr val="002060"/>
                </a:solidFill>
              </a:rPr>
              <a:t> </a:t>
            </a:r>
            <a:r>
              <a:rPr lang="pt-BR" sz="1500" b="1" dirty="0">
                <a:solidFill>
                  <a:srgbClr val="F58014"/>
                </a:solidFill>
              </a:rPr>
              <a:t>e restabelecer a concorrência leal.</a:t>
            </a:r>
            <a:endParaRPr lang="pt-BR" sz="1500" dirty="0">
              <a:solidFill>
                <a:srgbClr val="F58014"/>
              </a:solidFill>
            </a:endParaRPr>
          </a:p>
        </p:txBody>
      </p:sp>
      <p:pic>
        <p:nvPicPr>
          <p:cNvPr id="6" name="Imagem 1">
            <a:extLst>
              <a:ext uri="{FF2B5EF4-FFF2-40B4-BE49-F238E27FC236}">
                <a16:creationId xmlns:a16="http://schemas.microsoft.com/office/drawing/2014/main" id="{328603A7-7148-4605-9958-2E9B47EAB9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72439" y="1071191"/>
            <a:ext cx="2929652" cy="1649765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F4B713AB-C8E3-4423-9020-1605A6C6E46F}"/>
              </a:ext>
            </a:extLst>
          </p:cNvPr>
          <p:cNvGrpSpPr/>
          <p:nvPr/>
        </p:nvGrpSpPr>
        <p:grpSpPr>
          <a:xfrm>
            <a:off x="1134224" y="3455361"/>
            <a:ext cx="6714376" cy="1726240"/>
            <a:chOff x="407430" y="5609277"/>
            <a:chExt cx="16140467" cy="5172661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91DDC100-E8A5-4D06-8CD8-3E6B3D9BEC86}"/>
                </a:ext>
              </a:extLst>
            </p:cNvPr>
            <p:cNvGrpSpPr/>
            <p:nvPr/>
          </p:nvGrpSpPr>
          <p:grpSpPr>
            <a:xfrm>
              <a:off x="412550" y="5704066"/>
              <a:ext cx="16135347" cy="5077872"/>
              <a:chOff x="7939108" y="4683737"/>
              <a:chExt cx="16135347" cy="5077872"/>
            </a:xfrm>
          </p:grpSpPr>
          <p:grpSp>
            <p:nvGrpSpPr>
              <p:cNvPr id="10" name="Agrupar 9">
                <a:extLst>
                  <a:ext uri="{FF2B5EF4-FFF2-40B4-BE49-F238E27FC236}">
                    <a16:creationId xmlns:a16="http://schemas.microsoft.com/office/drawing/2014/main" id="{A56BAA06-860A-4E3C-85ED-6A0F7898071D}"/>
                  </a:ext>
                </a:extLst>
              </p:cNvPr>
              <p:cNvGrpSpPr/>
              <p:nvPr/>
            </p:nvGrpSpPr>
            <p:grpSpPr>
              <a:xfrm>
                <a:off x="8659622" y="4683737"/>
                <a:ext cx="15414833" cy="5077872"/>
                <a:chOff x="8659622" y="4655162"/>
                <a:chExt cx="15414833" cy="5077872"/>
              </a:xfrm>
            </p:grpSpPr>
            <p:sp>
              <p:nvSpPr>
                <p:cNvPr id="12" name="Espaço Reservado para Texto 4">
                  <a:extLst>
                    <a:ext uri="{FF2B5EF4-FFF2-40B4-BE49-F238E27FC236}">
                      <a16:creationId xmlns:a16="http://schemas.microsoft.com/office/drawing/2014/main" id="{923B5FAE-B3A7-446E-844C-5F5D4EF49F8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391550" y="6744490"/>
                  <a:ext cx="5521384" cy="949324"/>
                </a:xfrm>
                <a:prstGeom prst="rect">
                  <a:avLst/>
                </a:prstGeom>
              </p:spPr>
              <p:txBody>
                <a:bodyPr/>
                <a:lstStyle>
                  <a:lvl1pPr marL="363538" indent="-363538" algn="l" defTabSz="914400" rtl="0" eaLnBrk="1" latinLnBrk="0" hangingPunct="1">
                    <a:lnSpc>
                      <a:spcPct val="15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Char char="ü"/>
                    <a:defRPr sz="20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685800" indent="-228600" algn="l" defTabSz="914400" rtl="0" eaLnBrk="1" latinLnBrk="0" hangingPunct="1">
                    <a:lnSpc>
                      <a:spcPct val="150000"/>
                    </a:lnSpc>
                    <a:spcBef>
                      <a:spcPts val="500"/>
                    </a:spcBef>
                    <a:buSzPct val="85000"/>
                    <a:buFont typeface="Wingdings" panose="05000000000000000000" pitchFamily="2" charset="2"/>
                    <a:buChar char="Ø"/>
                    <a:defRPr sz="18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914400" indent="0" algn="l" defTabSz="914400" rtl="0" eaLnBrk="1" latinLnBrk="0" hangingPunct="1">
                    <a:lnSpc>
                      <a:spcPct val="15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16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1600200" indent="-228600" algn="l" defTabSz="914400" rtl="0" eaLnBrk="1" latinLnBrk="0" hangingPunct="1">
                    <a:lnSpc>
                      <a:spcPct val="15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-"/>
                    <a:defRPr sz="1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2057400" indent="-228600" algn="l" defTabSz="914400" rtl="0" eaLnBrk="1" latinLnBrk="0" hangingPunct="1">
                    <a:lnSpc>
                      <a:spcPct val="15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."/>
                    <a:defRPr sz="1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pt-BR" sz="2100" b="1" dirty="0">
                      <a:solidFill>
                        <a:srgbClr val="343696"/>
                      </a:solidFill>
                    </a:rPr>
                    <a:t>APOIADORES</a:t>
                  </a:r>
                </a:p>
              </p:txBody>
            </p:sp>
            <p:grpSp>
              <p:nvGrpSpPr>
                <p:cNvPr id="13" name="Group 5">
                  <a:extLst>
                    <a:ext uri="{FF2B5EF4-FFF2-40B4-BE49-F238E27FC236}">
                      <a16:creationId xmlns:a16="http://schemas.microsoft.com/office/drawing/2014/main" id="{FD9AF1EB-49CD-407B-93F9-DB335038687B}"/>
                    </a:ext>
                  </a:extLst>
                </p:cNvPr>
                <p:cNvGrpSpPr/>
                <p:nvPr/>
              </p:nvGrpSpPr>
              <p:grpSpPr>
                <a:xfrm>
                  <a:off x="8659622" y="4655162"/>
                  <a:ext cx="15414833" cy="5077872"/>
                  <a:chOff x="318248" y="4149809"/>
                  <a:chExt cx="9182582" cy="2408431"/>
                </a:xfrm>
              </p:grpSpPr>
              <p:sp>
                <p:nvSpPr>
                  <p:cNvPr id="17" name="Rectangle 36">
                    <a:extLst>
                      <a:ext uri="{FF2B5EF4-FFF2-40B4-BE49-F238E27FC236}">
                        <a16:creationId xmlns:a16="http://schemas.microsoft.com/office/drawing/2014/main" id="{FF1A8DF5-AAB3-43B9-A115-A79729D03D8A}"/>
                      </a:ext>
                    </a:extLst>
                  </p:cNvPr>
                  <p:cNvSpPr/>
                  <p:nvPr/>
                </p:nvSpPr>
                <p:spPr>
                  <a:xfrm>
                    <a:off x="318248" y="4149809"/>
                    <a:ext cx="9182582" cy="2408431"/>
                  </a:xfrm>
                  <a:prstGeom prst="rect">
                    <a:avLst/>
                  </a:prstGeom>
                  <a:solidFill>
                    <a:srgbClr val="FFFFFF"/>
                  </a:solidFill>
                  <a:ln w="6350" cap="flat" cmpd="sng" algn="ctr">
                    <a:noFill/>
                    <a:prstDash val="solid"/>
                    <a:miter lim="800000"/>
                  </a:ln>
                  <a:effectLst>
                    <a:outerShdw blurRad="234950" dist="50800" dir="5400000" algn="t" rotWithShape="0">
                      <a:prstClr val="black">
                        <a:alpha val="28000"/>
                      </a:prstClr>
                    </a:outerShdw>
                  </a:effectLst>
                </p:spPr>
                <p:txBody>
                  <a:bodyPr rtlCol="0" anchor="ctr"/>
                  <a:lstStyle/>
                  <a:p>
                    <a:pPr algn="ctr" defTabSz="685800">
                      <a:defRPr/>
                    </a:pPr>
                    <a:endParaRPr lang="en-US" sz="1350" dirty="0">
                      <a:solidFill>
                        <a:prstClr val="white"/>
                      </a:solidFill>
                      <a:latin typeface="Arial"/>
                    </a:endParaRPr>
                  </a:p>
                </p:txBody>
              </p:sp>
              <p:pic>
                <p:nvPicPr>
                  <p:cNvPr id="18" name="Picture 2" descr="Resultado de imagem para apcon contribuintes logo">
                    <a:extLst>
                      <a:ext uri="{FF2B5EF4-FFF2-40B4-BE49-F238E27FC236}">
                        <a16:creationId xmlns:a16="http://schemas.microsoft.com/office/drawing/2014/main" id="{1DE6C394-000B-4242-A612-093561FAA1A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609280" y="4417133"/>
                    <a:ext cx="1814730" cy="394452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</p:spPr>
              </p:pic>
              <p:pic>
                <p:nvPicPr>
                  <p:cNvPr id="19" name="Picture 15" descr="fiesp logo.png">
                    <a:extLst>
                      <a:ext uri="{FF2B5EF4-FFF2-40B4-BE49-F238E27FC236}">
                        <a16:creationId xmlns:a16="http://schemas.microsoft.com/office/drawing/2014/main" id="{99C9DFCB-5CF0-4644-A8DF-2E7389CA11C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900453" y="5899009"/>
                    <a:ext cx="1442779" cy="343192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</p:spPr>
              </p:pic>
              <p:pic>
                <p:nvPicPr>
                  <p:cNvPr id="20" name="Picture 21" descr="CONSELHOFEDERALOAB.png">
                    <a:extLst>
                      <a:ext uri="{FF2B5EF4-FFF2-40B4-BE49-F238E27FC236}">
                        <a16:creationId xmlns:a16="http://schemas.microsoft.com/office/drawing/2014/main" id="{D86B522C-316A-4FB2-9070-C7F241C55AA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2387" b="24280"/>
                  <a:stretch/>
                </p:blipFill>
                <p:spPr>
                  <a:xfrm>
                    <a:off x="7829093" y="4314934"/>
                    <a:ext cx="1514923" cy="659019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</p:spPr>
              </p:pic>
              <p:pic>
                <p:nvPicPr>
                  <p:cNvPr id="21" name="Picture 35" descr="anfavea.png">
                    <a:extLst>
                      <a:ext uri="{FF2B5EF4-FFF2-40B4-BE49-F238E27FC236}">
                        <a16:creationId xmlns:a16="http://schemas.microsoft.com/office/drawing/2014/main" id="{A5E110D9-274B-402D-B47D-11238331C9C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784498" y="5010692"/>
                    <a:ext cx="891912" cy="764127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</p:spPr>
              </p:pic>
              <p:pic>
                <p:nvPicPr>
                  <p:cNvPr id="22" name="Picture 36" descr="arton246.png">
                    <a:extLst>
                      <a:ext uri="{FF2B5EF4-FFF2-40B4-BE49-F238E27FC236}">
                        <a16:creationId xmlns:a16="http://schemas.microsoft.com/office/drawing/2014/main" id="{9EF4784B-A722-48E9-BEE7-873867386AF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148656" y="5131118"/>
                    <a:ext cx="1634123" cy="523276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</p:spPr>
              </p:pic>
              <p:pic>
                <p:nvPicPr>
                  <p:cNvPr id="23" name="Picture 38" descr="etco.png">
                    <a:extLst>
                      <a:ext uri="{FF2B5EF4-FFF2-40B4-BE49-F238E27FC236}">
                        <a16:creationId xmlns:a16="http://schemas.microsoft.com/office/drawing/2014/main" id="{FAF5D0C2-E395-4E90-8CF1-B01A2676EEE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896" t="43117" r="58136" b="44362"/>
                  <a:stretch/>
                </p:blipFill>
                <p:spPr>
                  <a:xfrm>
                    <a:off x="5297121" y="5899009"/>
                    <a:ext cx="1314889" cy="44167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</p:spPr>
              </p:pic>
              <p:pic>
                <p:nvPicPr>
                  <p:cNvPr id="24" name="Picture 2" descr="Resultado de imagem para inmetro logo">
                    <a:extLst>
                      <a:ext uri="{FF2B5EF4-FFF2-40B4-BE49-F238E27FC236}">
                        <a16:creationId xmlns:a16="http://schemas.microsoft.com/office/drawing/2014/main" id="{6C965297-B767-4B03-A02D-A22921A3405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634733" y="5721782"/>
                    <a:ext cx="810259" cy="66774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5" name="Picture 2" descr="Resultado de imagem para associação dos delegados da policia federal">
                    <a:extLst>
                      <a:ext uri="{FF2B5EF4-FFF2-40B4-BE49-F238E27FC236}">
                        <a16:creationId xmlns:a16="http://schemas.microsoft.com/office/drawing/2014/main" id="{DEF5C0EB-DD21-4FDF-A39E-97D95A6CDF1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78014" y="4323582"/>
                    <a:ext cx="969174" cy="764127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</p:spPr>
              </p:pic>
            </p:grpSp>
            <p:grpSp>
              <p:nvGrpSpPr>
                <p:cNvPr id="14" name="Agrupar 13">
                  <a:extLst>
                    <a:ext uri="{FF2B5EF4-FFF2-40B4-BE49-F238E27FC236}">
                      <a16:creationId xmlns:a16="http://schemas.microsoft.com/office/drawing/2014/main" id="{D0B7CDA0-D5AE-4025-B64F-1644844CB4B7}"/>
                    </a:ext>
                  </a:extLst>
                </p:cNvPr>
                <p:cNvGrpSpPr/>
                <p:nvPr/>
              </p:nvGrpSpPr>
              <p:grpSpPr>
                <a:xfrm>
                  <a:off x="9032840" y="5133767"/>
                  <a:ext cx="2741898" cy="2458314"/>
                  <a:chOff x="9120063" y="4299489"/>
                  <a:chExt cx="1370949" cy="1229157"/>
                </a:xfrm>
              </p:grpSpPr>
              <p:pic>
                <p:nvPicPr>
                  <p:cNvPr id="15" name="Imagem 42" descr="Imagem 42">
                    <a:extLst>
                      <a:ext uri="{FF2B5EF4-FFF2-40B4-BE49-F238E27FC236}">
                        <a16:creationId xmlns:a16="http://schemas.microsoft.com/office/drawing/2014/main" id="{28C9D6E1-8717-4F61-B3F4-666D11D2EF0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9120063" y="4299489"/>
                    <a:ext cx="1370949" cy="449839"/>
                  </a:xfrm>
                  <a:prstGeom prst="rect">
                    <a:avLst/>
                  </a:prstGeom>
                  <a:ln w="12700">
                    <a:miter lim="400000"/>
                  </a:ln>
                </p:spPr>
              </p:pic>
              <p:pic>
                <p:nvPicPr>
                  <p:cNvPr id="16" name="Imagem 4">
                    <a:extLst>
                      <a:ext uri="{FF2B5EF4-FFF2-40B4-BE49-F238E27FC236}">
                        <a16:creationId xmlns:a16="http://schemas.microsoft.com/office/drawing/2014/main" id="{D55F539C-5A4F-459C-BB1B-8C77431A7F1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154458" y="4973494"/>
                    <a:ext cx="1228425" cy="555152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11" name="Espaço Reservado para Texto 4">
                <a:extLst>
                  <a:ext uri="{FF2B5EF4-FFF2-40B4-BE49-F238E27FC236}">
                    <a16:creationId xmlns:a16="http://schemas.microsoft.com/office/drawing/2014/main" id="{C8EBFD18-166E-479C-8501-161D14A9BF4E}"/>
                  </a:ext>
                </a:extLst>
              </p:cNvPr>
              <p:cNvSpPr txBox="1">
                <a:spLocks/>
              </p:cNvSpPr>
              <p:nvPr/>
            </p:nvSpPr>
            <p:spPr>
              <a:xfrm rot="16200000">
                <a:off x="6597754" y="6434026"/>
                <a:ext cx="3403220" cy="720511"/>
              </a:xfrm>
              <a:prstGeom prst="rect">
                <a:avLst/>
              </a:prstGeom>
            </p:spPr>
            <p:txBody>
              <a:bodyPr/>
              <a:lstStyle>
                <a:lvl1pPr marL="363538" indent="-363538" algn="l" defTabSz="914400" rtl="0" eaLnBrk="1" latinLnBrk="0" hangingPunct="1">
                  <a:lnSpc>
                    <a:spcPct val="150000"/>
                  </a:lnSpc>
                  <a:spcBef>
                    <a:spcPts val="1000"/>
                  </a:spcBef>
                  <a:buFont typeface="Wingdings" panose="05000000000000000000" pitchFamily="2" charset="2"/>
                  <a:buChar char="ü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150000"/>
                  </a:lnSpc>
                  <a:spcBef>
                    <a:spcPts val="500"/>
                  </a:spcBef>
                  <a:buSzPct val="85000"/>
                  <a:buFont typeface="Wingdings" panose="05000000000000000000" pitchFamily="2" charset="2"/>
                  <a:buChar char="Ø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ct val="15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150000"/>
                  </a:lnSpc>
                  <a:spcBef>
                    <a:spcPts val="500"/>
                  </a:spcBef>
                  <a:buFont typeface="Arial" panose="020B0604020202020204" pitchFamily="34" charset="0"/>
                  <a:buChar char="-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150000"/>
                  </a:lnSpc>
                  <a:spcBef>
                    <a:spcPts val="500"/>
                  </a:spcBef>
                  <a:buFont typeface="Arial" panose="020B0604020202020204" pitchFamily="34" charset="0"/>
                  <a:buChar char="."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pt-BR" sz="900" b="1" dirty="0">
                    <a:solidFill>
                      <a:prstClr val="white">
                        <a:lumMod val="65000"/>
                      </a:prstClr>
                    </a:solidFill>
                  </a:rPr>
                  <a:t>ASSOCIADOS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pt-BR" sz="900" b="1" dirty="0">
                    <a:solidFill>
                      <a:prstClr val="white">
                        <a:lumMod val="65000"/>
                      </a:prstClr>
                    </a:solidFill>
                  </a:rPr>
                  <a:t>FUNDADORES</a:t>
                </a:r>
              </a:p>
            </p:txBody>
          </p:sp>
        </p:grpSp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8C981743-9AF9-4FCC-8F55-56AA3F351628}"/>
                </a:ext>
              </a:extLst>
            </p:cNvPr>
            <p:cNvSpPr/>
            <p:nvPr/>
          </p:nvSpPr>
          <p:spPr>
            <a:xfrm>
              <a:off x="407430" y="5609277"/>
              <a:ext cx="4104946" cy="5172658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350">
                <a:ln>
                  <a:solidFill>
                    <a:prstClr val="black"/>
                  </a:solidFill>
                  <a:prstDash val="dashDot"/>
                </a:ln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26" name="Imagem 25" descr="Logotipo, nome da empresa&#10;&#10;Descrição gerada automaticamente">
            <a:extLst>
              <a:ext uri="{FF2B5EF4-FFF2-40B4-BE49-F238E27FC236}">
                <a16:creationId xmlns:a16="http://schemas.microsoft.com/office/drawing/2014/main" id="{D832A763-5815-4C11-A198-BA0F9206C08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6493"/>
          <a:stretch/>
        </p:blipFill>
        <p:spPr>
          <a:xfrm>
            <a:off x="2942174" y="3892938"/>
            <a:ext cx="942145" cy="320629"/>
          </a:xfrm>
          <a:prstGeom prst="rect">
            <a:avLst/>
          </a:prstGeom>
        </p:spPr>
      </p:pic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47FD8B82-FD8F-4222-A29E-254D4CEF3803}"/>
              </a:ext>
            </a:extLst>
          </p:cNvPr>
          <p:cNvSpPr/>
          <p:nvPr/>
        </p:nvSpPr>
        <p:spPr>
          <a:xfrm>
            <a:off x="1134223" y="3448259"/>
            <a:ext cx="2964416" cy="173324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>
              <a:ln>
                <a:solidFill>
                  <a:prstClr val="black"/>
                </a:solidFill>
                <a:prstDash val="dashDot"/>
              </a:ln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D91A4C76-49BA-4C2F-9B1A-DE16F6871CC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93901" y="4598640"/>
            <a:ext cx="1037182" cy="416975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1E9BBD9A-2750-4AD9-8E10-4B1BDCCAF51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64110" y="4419306"/>
            <a:ext cx="1219953" cy="320629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6E1138C-8CF7-4987-8CA5-792B54F1DFF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35885" y="4326467"/>
            <a:ext cx="597688" cy="706060"/>
          </a:xfrm>
          <a:prstGeom prst="rect">
            <a:avLst/>
          </a:prstGeom>
        </p:spPr>
      </p:pic>
      <p:sp>
        <p:nvSpPr>
          <p:cNvPr id="31" name="Espaço Reservado para Texto 4">
            <a:extLst>
              <a:ext uri="{FF2B5EF4-FFF2-40B4-BE49-F238E27FC236}">
                <a16:creationId xmlns:a16="http://schemas.microsoft.com/office/drawing/2014/main" id="{86819CE0-1BB9-4152-A3A7-1C94611410B3}"/>
              </a:ext>
            </a:extLst>
          </p:cNvPr>
          <p:cNvSpPr txBox="1">
            <a:spLocks/>
          </p:cNvSpPr>
          <p:nvPr/>
        </p:nvSpPr>
        <p:spPr>
          <a:xfrm rot="16200000">
            <a:off x="7366287" y="4150201"/>
            <a:ext cx="1158858" cy="208629"/>
          </a:xfrm>
          <a:prstGeom prst="rect">
            <a:avLst/>
          </a:prstGeom>
        </p:spPr>
        <p:txBody>
          <a:bodyPr/>
          <a:lstStyle>
            <a:lvl1pPr marL="363538" indent="-363538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SzPct val="85000"/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-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.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b="1" dirty="0">
                <a:solidFill>
                  <a:prstClr val="white">
                    <a:lumMod val="65000"/>
                  </a:prstClr>
                </a:solidFill>
              </a:rPr>
              <a:t>APOIADORES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4E3D0A81-A324-4AF0-94A6-32C42E046E7A}"/>
              </a:ext>
            </a:extLst>
          </p:cNvPr>
          <p:cNvSpPr/>
          <p:nvPr/>
        </p:nvSpPr>
        <p:spPr>
          <a:xfrm>
            <a:off x="4191000" y="3455360"/>
            <a:ext cx="3927463" cy="173324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>
              <a:ln>
                <a:solidFill>
                  <a:prstClr val="black"/>
                </a:solidFill>
                <a:prstDash val="dashDot"/>
              </a:ln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330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Superiores Recortados 2">
            <a:extLst>
              <a:ext uri="{FF2B5EF4-FFF2-40B4-BE49-F238E27FC236}">
                <a16:creationId xmlns:a16="http://schemas.microsoft.com/office/drawing/2014/main" id="{C0283F3E-6627-415C-82AF-BFC8E8CFFFB1}"/>
              </a:ext>
            </a:extLst>
          </p:cNvPr>
          <p:cNvSpPr/>
          <p:nvPr/>
        </p:nvSpPr>
        <p:spPr>
          <a:xfrm>
            <a:off x="576581" y="1905000"/>
            <a:ext cx="7990837" cy="944426"/>
          </a:xfrm>
          <a:prstGeom prst="snip2SameRect">
            <a:avLst>
              <a:gd name="adj1" fmla="val 34618"/>
              <a:gd name="adj2" fmla="val 0"/>
            </a:avLst>
          </a:prstGeom>
          <a:solidFill>
            <a:srgbClr val="F58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85800">
              <a:defRPr/>
            </a:pPr>
            <a:r>
              <a:rPr lang="pt-B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Instituto Combustível Legal discute e promove iniciativas com os setores público e privado</a:t>
            </a:r>
            <a:br>
              <a:rPr lang="pt-B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combater o comércio irregular, contribuir para a promoção de um ambiente</a:t>
            </a:r>
            <a:br>
              <a:rPr lang="pt-B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concorrêncial leal, que se traduza em benefícios para toda a sociedade.</a:t>
            </a:r>
          </a:p>
          <a:p>
            <a:pPr algn="ctr" defTabSz="685800">
              <a:defRPr/>
            </a:pPr>
            <a:endParaRPr lang="pt-BR" sz="135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4">
            <a:extLst>
              <a:ext uri="{FF2B5EF4-FFF2-40B4-BE49-F238E27FC236}">
                <a16:creationId xmlns:a16="http://schemas.microsoft.com/office/drawing/2014/main" id="{37ED9C38-A87D-4AA0-A933-D08EF192A8CF}"/>
              </a:ext>
            </a:extLst>
          </p:cNvPr>
          <p:cNvSpPr/>
          <p:nvPr/>
        </p:nvSpPr>
        <p:spPr>
          <a:xfrm>
            <a:off x="576581" y="2974521"/>
            <a:ext cx="2565000" cy="19288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algn="ctr" defTabSz="685800">
              <a:defRPr/>
            </a:pPr>
            <a:br>
              <a:rPr lang="pt-BR" sz="82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ctr" defTabSz="685800">
              <a:buFont typeface="Wingdings" panose="05000000000000000000" pitchFamily="2" charset="2"/>
              <a:buChar char="§"/>
              <a:defRPr/>
            </a:pPr>
            <a:br>
              <a:rPr lang="pt-BR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b="1" dirty="0">
                <a:latin typeface="Arial" panose="020B0604020202020204" pitchFamily="34" charset="0"/>
                <a:cs typeface="Arial" panose="020B0604020202020204" pitchFamily="34" charset="0"/>
              </a:rPr>
              <a:t>Prevenção</a:t>
            </a:r>
            <a:b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ctr" defTabSz="685800">
              <a:buFont typeface="Wingdings" panose="05000000000000000000" pitchFamily="2" charset="2"/>
              <a:buChar char="§"/>
              <a:defRPr/>
            </a:pPr>
            <a:r>
              <a:rPr lang="pt-BR" sz="1350" dirty="0">
                <a:solidFill>
                  <a:prstClr val="white"/>
                </a:solidFill>
                <a:latin typeface="Avenir Next LT Pro"/>
              </a:rPr>
              <a:t>Tipificar o Devedor Contumaz</a:t>
            </a:r>
          </a:p>
          <a:p>
            <a:pPr marL="128588" indent="-128588" algn="ctr" defTabSz="685800">
              <a:buFont typeface="Wingdings" panose="05000000000000000000" pitchFamily="2" charset="2"/>
              <a:buChar char="§"/>
              <a:defRPr/>
            </a:pPr>
            <a:endParaRPr lang="pt-BR" sz="1350" dirty="0">
              <a:solidFill>
                <a:prstClr val="white"/>
              </a:solidFill>
              <a:latin typeface="Avenir Next LT Pro"/>
            </a:endParaRPr>
          </a:p>
          <a:p>
            <a:pPr marL="214313" indent="-214313" algn="ctr" defTabSz="685800">
              <a:buFont typeface="Wingdings" panose="05000000000000000000" pitchFamily="2" charset="2"/>
              <a:buChar char="§"/>
              <a:defRPr/>
            </a:pPr>
            <a:r>
              <a:rPr lang="pt-BR" sz="1350" dirty="0">
                <a:solidFill>
                  <a:prstClr val="white"/>
                </a:solidFill>
                <a:latin typeface="Avenir Next LT Pro"/>
              </a:rPr>
              <a:t>Simplificação Tributária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9915697-527A-466F-B293-4C671694A565}"/>
              </a:ext>
            </a:extLst>
          </p:cNvPr>
          <p:cNvSpPr/>
          <p:nvPr/>
        </p:nvSpPr>
        <p:spPr>
          <a:xfrm>
            <a:off x="3289499" y="2974521"/>
            <a:ext cx="2565000" cy="19288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85800">
              <a:defRPr/>
            </a:pP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br>
              <a:rPr lang="pt-BR" sz="82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pt-BR" sz="135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Fiscalização</a:t>
            </a:r>
            <a:endParaRPr lang="pt-B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endParaRPr lang="pt-B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ctr" defTabSz="685800">
              <a:buFont typeface="Arial" panose="020B0604020202020204" pitchFamily="34" charset="0"/>
              <a:buChar char="•"/>
              <a:defRPr/>
            </a:pPr>
            <a:r>
              <a:rPr lang="pt-BR" sz="1350" dirty="0">
                <a:solidFill>
                  <a:prstClr val="white"/>
                </a:solidFill>
                <a:latin typeface="Avenir Next LT Pro"/>
              </a:rPr>
              <a:t>Apoio a órgãos públicos com inteligência, informações e suporte logístico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2EC306C-B171-4603-91CC-2EEE58160A67}"/>
              </a:ext>
            </a:extLst>
          </p:cNvPr>
          <p:cNvSpPr/>
          <p:nvPr/>
        </p:nvSpPr>
        <p:spPr>
          <a:xfrm>
            <a:off x="6002418" y="2974522"/>
            <a:ext cx="2565000" cy="192881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85800">
              <a:defRPr/>
            </a:pP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br>
              <a:rPr lang="pt-BR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Conscientização</a:t>
            </a:r>
            <a:endParaRPr lang="pt-B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endParaRPr lang="pt-B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r>
              <a:rPr lang="pt-BR" sz="1350" dirty="0">
                <a:solidFill>
                  <a:prstClr val="white"/>
                </a:solidFill>
                <a:latin typeface="Avenir Next LT Pro"/>
              </a:rPr>
              <a:t>Treinamento</a:t>
            </a: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endParaRPr lang="pt-BR" sz="1350" dirty="0">
              <a:solidFill>
                <a:prstClr val="white"/>
              </a:solidFill>
              <a:latin typeface="Avenir Next LT Pro"/>
            </a:endParaRP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r>
              <a:rPr lang="pt-BR" sz="1350" dirty="0">
                <a:solidFill>
                  <a:prstClr val="white"/>
                </a:solidFill>
                <a:latin typeface="Avenir Next LT Pro"/>
              </a:rPr>
              <a:t>Divulgação</a:t>
            </a: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endParaRPr lang="pt-BR" sz="1350" dirty="0">
              <a:solidFill>
                <a:prstClr val="white"/>
              </a:solidFill>
              <a:latin typeface="Avenir Next LT Pro"/>
            </a:endParaRP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r>
              <a:rPr lang="pt-BR" sz="1350" dirty="0">
                <a:solidFill>
                  <a:prstClr val="white"/>
                </a:solidFill>
                <a:latin typeface="Avenir Next LT Pro"/>
              </a:rPr>
              <a:t>Esclarecimento</a:t>
            </a:r>
          </a:p>
          <a:p>
            <a:pPr algn="ctr" defTabSz="685800">
              <a:defRPr/>
            </a:pPr>
            <a:endParaRPr lang="pt-BR" sz="97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88B011FB-62D3-433D-AADB-599331B08904}"/>
              </a:ext>
            </a:extLst>
          </p:cNvPr>
          <p:cNvSpPr/>
          <p:nvPr/>
        </p:nvSpPr>
        <p:spPr>
          <a:xfrm>
            <a:off x="1581184" y="2787357"/>
            <a:ext cx="555794" cy="555794"/>
          </a:xfrm>
          <a:prstGeom prst="ellipse">
            <a:avLst/>
          </a:prstGeom>
          <a:solidFill>
            <a:srgbClr val="92D05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0" name="Retângulo 4">
            <a:extLst>
              <a:ext uri="{FF2B5EF4-FFF2-40B4-BE49-F238E27FC236}">
                <a16:creationId xmlns:a16="http://schemas.microsoft.com/office/drawing/2014/main" id="{AB9AED9F-CCC2-4FD8-97D0-DDC68E41AA75}"/>
              </a:ext>
            </a:extLst>
          </p:cNvPr>
          <p:cNvSpPr/>
          <p:nvPr/>
        </p:nvSpPr>
        <p:spPr>
          <a:xfrm>
            <a:off x="573009" y="2974522"/>
            <a:ext cx="2565000" cy="6942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algn="ctr" defTabSz="685800">
              <a:defRPr/>
            </a:pPr>
            <a:br>
              <a:rPr lang="pt-BR" sz="82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ctr" defTabSz="685800">
              <a:buFont typeface="Wingdings" panose="05000000000000000000" pitchFamily="2" charset="2"/>
              <a:buChar char="§"/>
              <a:defRPr/>
            </a:pPr>
            <a:br>
              <a:rPr lang="pt-BR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b="1" dirty="0">
                <a:latin typeface="Arial" panose="020B0604020202020204" pitchFamily="34" charset="0"/>
                <a:cs typeface="Arial" panose="020B0604020202020204" pitchFamily="34" charset="0"/>
              </a:rPr>
              <a:t>Prevenção</a:t>
            </a:r>
            <a:br>
              <a:rPr lang="pt-BR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9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20">
            <a:extLst>
              <a:ext uri="{FF2B5EF4-FFF2-40B4-BE49-F238E27FC236}">
                <a16:creationId xmlns:a16="http://schemas.microsoft.com/office/drawing/2014/main" id="{A48106E1-FCCE-4FD9-A4B7-5EBA5F005E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767" r="11099" b="35787"/>
          <a:stretch/>
        </p:blipFill>
        <p:spPr>
          <a:xfrm>
            <a:off x="1569278" y="2787357"/>
            <a:ext cx="572462" cy="568811"/>
          </a:xfrm>
          <a:prstGeom prst="ellipse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694DA795-486E-41BF-8E31-8A0FD4783DF3}"/>
              </a:ext>
            </a:extLst>
          </p:cNvPr>
          <p:cNvSpPr/>
          <p:nvPr/>
        </p:nvSpPr>
        <p:spPr>
          <a:xfrm>
            <a:off x="3297834" y="2969487"/>
            <a:ext cx="2565000" cy="69923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85800">
              <a:defRPr/>
            </a:pP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br>
              <a:rPr lang="pt-BR" sz="825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pt-BR" sz="135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Fiscalização</a:t>
            </a:r>
            <a:endParaRPr lang="pt-B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endParaRPr lang="pt-B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9">
            <a:extLst>
              <a:ext uri="{FF2B5EF4-FFF2-40B4-BE49-F238E27FC236}">
                <a16:creationId xmlns:a16="http://schemas.microsoft.com/office/drawing/2014/main" id="{450F7732-2E03-45DD-9597-EB813D936E63}"/>
              </a:ext>
            </a:extLst>
          </p:cNvPr>
          <p:cNvSpPr/>
          <p:nvPr/>
        </p:nvSpPr>
        <p:spPr>
          <a:xfrm>
            <a:off x="4294102" y="2787357"/>
            <a:ext cx="555794" cy="555793"/>
          </a:xfrm>
          <a:prstGeom prst="ellipse">
            <a:avLst/>
          </a:prstGeom>
          <a:solidFill>
            <a:srgbClr val="FEBF0D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50">
              <a:solidFill>
                <a:prstClr val="white"/>
              </a:solidFill>
              <a:latin typeface="Avenir Next LT Pro"/>
            </a:endParaRPr>
          </a:p>
        </p:txBody>
      </p:sp>
      <p:pic>
        <p:nvPicPr>
          <p:cNvPr id="14" name="Graphic 22">
            <a:extLst>
              <a:ext uri="{FF2B5EF4-FFF2-40B4-BE49-F238E27FC236}">
                <a16:creationId xmlns:a16="http://schemas.microsoft.com/office/drawing/2014/main" id="{6B342482-2F3D-41A1-AD4E-45F8E4B140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22168"/>
          <a:stretch/>
        </p:blipFill>
        <p:spPr>
          <a:xfrm>
            <a:off x="4308513" y="2859291"/>
            <a:ext cx="526118" cy="507762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08F8D9AD-B458-4C1A-BBB8-FE1C261C1C62}"/>
              </a:ext>
            </a:extLst>
          </p:cNvPr>
          <p:cNvSpPr/>
          <p:nvPr/>
        </p:nvSpPr>
        <p:spPr>
          <a:xfrm>
            <a:off x="6010753" y="2969487"/>
            <a:ext cx="2565000" cy="69923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85800">
              <a:defRPr/>
            </a:pP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endParaRPr lang="pt-BR" sz="82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br>
              <a:rPr lang="pt-BR" sz="9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35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Conscientização</a:t>
            </a:r>
            <a:endParaRPr lang="pt-B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 defTabSz="685800">
              <a:buFont typeface="Arial" panose="020B0604020202020204" pitchFamily="34" charset="0"/>
              <a:buChar char="•"/>
              <a:defRPr/>
            </a:pPr>
            <a:endParaRPr lang="pt-BR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endParaRPr lang="pt-BR" sz="975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23">
            <a:extLst>
              <a:ext uri="{FF2B5EF4-FFF2-40B4-BE49-F238E27FC236}">
                <a16:creationId xmlns:a16="http://schemas.microsoft.com/office/drawing/2014/main" id="{8983B5D8-44FC-4450-86EF-5316D6702237}"/>
              </a:ext>
            </a:extLst>
          </p:cNvPr>
          <p:cNvSpPr/>
          <p:nvPr/>
        </p:nvSpPr>
        <p:spPr>
          <a:xfrm>
            <a:off x="7007021" y="2787357"/>
            <a:ext cx="555793" cy="555794"/>
          </a:xfrm>
          <a:prstGeom prst="ellipse">
            <a:avLst/>
          </a:prstGeom>
          <a:solidFill>
            <a:srgbClr val="00B0F0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50">
              <a:solidFill>
                <a:prstClr val="white"/>
              </a:solidFill>
              <a:latin typeface="Avenir Next LT Pro"/>
            </a:endParaRPr>
          </a:p>
        </p:txBody>
      </p:sp>
      <p:pic>
        <p:nvPicPr>
          <p:cNvPr id="17" name="Graphic 18">
            <a:extLst>
              <a:ext uri="{FF2B5EF4-FFF2-40B4-BE49-F238E27FC236}">
                <a16:creationId xmlns:a16="http://schemas.microsoft.com/office/drawing/2014/main" id="{9E4FDC76-4EA2-4A10-A989-CCD2318E8B9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16366"/>
          <a:stretch/>
        </p:blipFill>
        <p:spPr>
          <a:xfrm>
            <a:off x="7117386" y="2915166"/>
            <a:ext cx="428759" cy="444653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32066A-31AC-4D58-B00B-46AE625C851D}"/>
              </a:ext>
            </a:extLst>
          </p:cNvPr>
          <p:cNvSpPr txBox="1"/>
          <p:nvPr/>
        </p:nvSpPr>
        <p:spPr>
          <a:xfrm>
            <a:off x="1371600" y="7620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Pilares de atuação - ICL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47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2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105">
            <a:extLst>
              <a:ext uri="{FF2B5EF4-FFF2-40B4-BE49-F238E27FC236}">
                <a16:creationId xmlns:a16="http://schemas.microsoft.com/office/drawing/2014/main" id="{621EC5B0-DE14-41FE-BF85-4B7AF00BE8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18279"/>
          <a:stretch/>
        </p:blipFill>
        <p:spPr>
          <a:xfrm>
            <a:off x="2815167" y="2120636"/>
            <a:ext cx="3511764" cy="358732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77FC60E4-0270-4AB3-8CA7-AE5EAB311B63}"/>
              </a:ext>
            </a:extLst>
          </p:cNvPr>
          <p:cNvSpPr txBox="1">
            <a:spLocks/>
          </p:cNvSpPr>
          <p:nvPr/>
        </p:nvSpPr>
        <p:spPr>
          <a:xfrm>
            <a:off x="0" y="6096000"/>
            <a:ext cx="2296842" cy="303442"/>
          </a:xfrm>
          <a:prstGeom prst="rect">
            <a:avLst/>
          </a:prstGeom>
        </p:spPr>
        <p:txBody>
          <a:bodyPr vert="horz" lIns="82970" tIns="41486" rIns="82970" bIns="41486" rtlCol="0" anchor="t">
            <a:normAutofit lnSpcReduction="10000"/>
          </a:bodyPr>
          <a:lstStyle>
            <a:lvl1pPr algn="l" defTabSz="1043056" rtl="0" eaLnBrk="1" latinLnBrk="0" hangingPunct="1">
              <a:spcBef>
                <a:spcPct val="0"/>
              </a:spcBef>
              <a:buNone/>
              <a:defRPr sz="5000" b="1" kern="1200">
                <a:solidFill>
                  <a:srgbClr val="194C69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43030">
              <a:lnSpc>
                <a:spcPct val="110000"/>
              </a:lnSpc>
              <a:defRPr/>
            </a:pPr>
            <a:r>
              <a:rPr lang="pt-BR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(*) 2020</a:t>
            </a:r>
          </a:p>
          <a:p>
            <a:pPr defTabSz="1043030">
              <a:lnSpc>
                <a:spcPct val="110000"/>
              </a:lnSpc>
              <a:defRPr/>
            </a:pPr>
            <a:r>
              <a:rPr lang="pt-BR" sz="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 : PGES / ANP / CEPEA / COTEPE / FGV </a:t>
            </a:r>
            <a:endParaRPr lang="pt-BR" sz="75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43030">
              <a:lnSpc>
                <a:spcPct val="110000"/>
              </a:lnSpc>
              <a:defRPr/>
            </a:pPr>
            <a:endParaRPr lang="pt-BR" sz="7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43030">
              <a:lnSpc>
                <a:spcPct val="110000"/>
              </a:lnSpc>
              <a:defRPr/>
            </a:pPr>
            <a:endParaRPr lang="pt-BR" sz="600" b="0" dirty="0">
              <a:solidFill>
                <a:srgbClr val="0152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138">
            <a:extLst>
              <a:ext uri="{FF2B5EF4-FFF2-40B4-BE49-F238E27FC236}">
                <a16:creationId xmlns:a16="http://schemas.microsoft.com/office/drawing/2014/main" id="{C5363152-AECA-4754-979D-937A0B62A0C1}"/>
              </a:ext>
            </a:extLst>
          </p:cNvPr>
          <p:cNvGrpSpPr/>
          <p:nvPr/>
        </p:nvGrpSpPr>
        <p:grpSpPr>
          <a:xfrm>
            <a:off x="570570" y="1613492"/>
            <a:ext cx="4048832" cy="898934"/>
            <a:chOff x="6429830" y="1941475"/>
            <a:chExt cx="5441704" cy="1198578"/>
          </a:xfrm>
        </p:grpSpPr>
        <p:sp>
          <p:nvSpPr>
            <p:cNvPr id="8" name="TextBox 74">
              <a:extLst>
                <a:ext uri="{FF2B5EF4-FFF2-40B4-BE49-F238E27FC236}">
                  <a16:creationId xmlns:a16="http://schemas.microsoft.com/office/drawing/2014/main" id="{2AA7EB72-29F5-4812-B7A9-E43FDEC15042}"/>
                </a:ext>
              </a:extLst>
            </p:cNvPr>
            <p:cNvSpPr txBox="1"/>
            <p:nvPr/>
          </p:nvSpPr>
          <p:spPr>
            <a:xfrm>
              <a:off x="6631381" y="1967082"/>
              <a:ext cx="5240153" cy="117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715">
                <a:spcAft>
                  <a:spcPts val="450"/>
                </a:spcAft>
                <a:defRPr/>
              </a:pPr>
              <a: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Elevada arrecadação</a:t>
              </a:r>
              <a:b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</a:b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Tributos Federais (PIS/COFINS, CIDE) - R$ 49 Bi</a:t>
              </a:r>
              <a:endParaRPr lang="pt-BR" sz="1100" b="1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endParaRPr>
            </a:p>
            <a:p>
              <a:pPr defTabSz="685715">
                <a:spcAft>
                  <a:spcPts val="450"/>
                </a:spcAft>
                <a:defRPr/>
              </a:pP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Tributos Estaduais (ICMS E Fundo Pobreza) - R$ 81 Bi </a:t>
              </a:r>
              <a:endParaRPr lang="pt-BR" sz="1100" b="1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118">
              <a:extLst>
                <a:ext uri="{FF2B5EF4-FFF2-40B4-BE49-F238E27FC236}">
                  <a16:creationId xmlns:a16="http://schemas.microsoft.com/office/drawing/2014/main" id="{41D7D6C4-F379-4C96-9C04-BDA738D2CBF0}"/>
                </a:ext>
              </a:extLst>
            </p:cNvPr>
            <p:cNvSpPr/>
            <p:nvPr/>
          </p:nvSpPr>
          <p:spPr>
            <a:xfrm>
              <a:off x="6429830" y="1941475"/>
              <a:ext cx="119416" cy="957736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400"/>
            </a:p>
          </p:txBody>
        </p:sp>
      </p:grpSp>
      <p:grpSp>
        <p:nvGrpSpPr>
          <p:cNvPr id="10" name="Group 139">
            <a:extLst>
              <a:ext uri="{FF2B5EF4-FFF2-40B4-BE49-F238E27FC236}">
                <a16:creationId xmlns:a16="http://schemas.microsoft.com/office/drawing/2014/main" id="{A086F549-55F4-439A-A131-9C280AB5F193}"/>
              </a:ext>
            </a:extLst>
          </p:cNvPr>
          <p:cNvGrpSpPr/>
          <p:nvPr/>
        </p:nvGrpSpPr>
        <p:grpSpPr>
          <a:xfrm>
            <a:off x="254498" y="2953058"/>
            <a:ext cx="3488488" cy="879728"/>
            <a:chOff x="6613553" y="3190864"/>
            <a:chExt cx="5198092" cy="1172970"/>
          </a:xfrm>
        </p:grpSpPr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6ED00019-CB3C-4FC7-92B6-592CFC4A9578}"/>
                </a:ext>
              </a:extLst>
            </p:cNvPr>
            <p:cNvSpPr txBox="1"/>
            <p:nvPr/>
          </p:nvSpPr>
          <p:spPr>
            <a:xfrm>
              <a:off x="6705954" y="3190864"/>
              <a:ext cx="5105691" cy="1172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715">
                <a:spcAft>
                  <a:spcPts val="450"/>
                </a:spcAft>
                <a:defRPr/>
              </a:pPr>
              <a:r>
                <a:rPr lang="pt-BR" sz="1400" b="1" dirty="0">
                  <a:solidFill>
                    <a:srgbClr val="F58014"/>
                  </a:solidFill>
                  <a:latin typeface="Arial"/>
                  <a:cs typeface="Arial" panose="020B0604020202020204" pitchFamily="34" charset="0"/>
                </a:rPr>
                <a:t>Complexidade logística</a:t>
              </a:r>
              <a:b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</a:br>
              <a:r>
                <a:rPr lang="pt-BR" sz="11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Dimensões continentais com modal rodoviário</a:t>
              </a:r>
            </a:p>
            <a:p>
              <a:r>
                <a:rPr lang="pt-BR" sz="11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       + 130 cidades com base de distribuição</a:t>
              </a:r>
            </a:p>
            <a:p>
              <a:r>
                <a:rPr lang="pt-BR" sz="11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        + 290  bases de distribuição</a:t>
              </a:r>
            </a:p>
          </p:txBody>
        </p:sp>
        <p:sp>
          <p:nvSpPr>
            <p:cNvPr id="12" name="Rectangle 119">
              <a:extLst>
                <a:ext uri="{FF2B5EF4-FFF2-40B4-BE49-F238E27FC236}">
                  <a16:creationId xmlns:a16="http://schemas.microsoft.com/office/drawing/2014/main" id="{BDF11874-8576-4221-B16D-24CC6701E936}"/>
                </a:ext>
              </a:extLst>
            </p:cNvPr>
            <p:cNvSpPr/>
            <p:nvPr/>
          </p:nvSpPr>
          <p:spPr>
            <a:xfrm>
              <a:off x="6613553" y="3280655"/>
              <a:ext cx="119416" cy="957736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200"/>
            </a:p>
          </p:txBody>
        </p:sp>
      </p:grpSp>
      <p:grpSp>
        <p:nvGrpSpPr>
          <p:cNvPr id="13" name="Group 140">
            <a:extLst>
              <a:ext uri="{FF2B5EF4-FFF2-40B4-BE49-F238E27FC236}">
                <a16:creationId xmlns:a16="http://schemas.microsoft.com/office/drawing/2014/main" id="{BAA91130-2DB4-4228-8C3E-28D5C50CD0A1}"/>
              </a:ext>
            </a:extLst>
          </p:cNvPr>
          <p:cNvGrpSpPr/>
          <p:nvPr/>
        </p:nvGrpSpPr>
        <p:grpSpPr>
          <a:xfrm>
            <a:off x="490430" y="4332465"/>
            <a:ext cx="3742081" cy="933281"/>
            <a:chOff x="6852607" y="5302923"/>
            <a:chExt cx="5575964" cy="1244374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2959BA37-22D1-4548-AC0A-A6CA349DD6B4}"/>
                </a:ext>
              </a:extLst>
            </p:cNvPr>
            <p:cNvSpPr txBox="1">
              <a:spLocks/>
            </p:cNvSpPr>
            <p:nvPr/>
          </p:nvSpPr>
          <p:spPr>
            <a:xfrm>
              <a:off x="7095557" y="5350588"/>
              <a:ext cx="5333014" cy="1196709"/>
            </a:xfrm>
            <a:prstGeom prst="rect">
              <a:avLst/>
            </a:prstGeom>
          </p:spPr>
          <p:txBody>
            <a:bodyPr vert="horz" lIns="70904" tIns="35452" rIns="70904" bIns="35452" rtlCol="0">
              <a:noAutofit/>
            </a:bodyPr>
            <a:lstStyle>
              <a:lvl1pPr marL="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4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2116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4232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6348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84641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605799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312696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648121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4169279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715">
                <a:spcAft>
                  <a:spcPts val="1000"/>
                </a:spcAft>
                <a:defRPr/>
              </a:pPr>
              <a:r>
                <a:rPr lang="pt-BR" sz="1400" b="1" dirty="0">
                  <a:solidFill>
                    <a:srgbClr val="F58014"/>
                  </a:solidFill>
                  <a:latin typeface="Arial"/>
                  <a:cs typeface="Arial" panose="020B0604020202020204" pitchFamily="34" charset="0"/>
                </a:rPr>
                <a:t>Investimentos para garantia de abastecimento – R$ 85 bilhões/10 anos </a:t>
              </a:r>
            </a:p>
            <a:p>
              <a:pPr algn="l" defTabSz="685715">
                <a:spcBef>
                  <a:spcPts val="0"/>
                </a:spcBef>
                <a:spcAft>
                  <a:spcPts val="450"/>
                </a:spcAft>
                <a:defRPr/>
              </a:pP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Logístico (dutos, ferrovia, balsas, estradas)</a:t>
              </a:r>
            </a:p>
            <a:p>
              <a:pPr algn="l" defTabSz="685715">
                <a:spcBef>
                  <a:spcPts val="0"/>
                </a:spcBef>
                <a:spcAft>
                  <a:spcPts val="450"/>
                </a:spcAft>
                <a:defRPr/>
              </a:pP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Refinarias, Bases armazenamento, novas usinas biocombustíveis </a:t>
              </a:r>
              <a:endParaRPr lang="pt-BR" sz="1100" b="1" dirty="0">
                <a:solidFill>
                  <a:schemeClr val="accent1">
                    <a:lumMod val="50000"/>
                  </a:schemeClr>
                </a:solidFill>
                <a:latin typeface="+mj-lt"/>
              </a:endParaRPr>
            </a:p>
            <a:p>
              <a:pPr algn="l" defTabSz="685715">
                <a:spcAft>
                  <a:spcPts val="1000"/>
                </a:spcAft>
                <a:defRPr/>
              </a:pPr>
              <a:endParaRPr lang="pt-BR" sz="1100" dirty="0">
                <a:solidFill>
                  <a:prstClr val="black"/>
                </a:solidFill>
                <a:latin typeface="Albertus Extra Bold"/>
                <a:cs typeface="Arial" panose="020B0604020202020204" pitchFamily="34" charset="0"/>
              </a:endParaRPr>
            </a:p>
          </p:txBody>
        </p:sp>
        <p:sp>
          <p:nvSpPr>
            <p:cNvPr id="15" name="Rectangle 120">
              <a:extLst>
                <a:ext uri="{FF2B5EF4-FFF2-40B4-BE49-F238E27FC236}">
                  <a16:creationId xmlns:a16="http://schemas.microsoft.com/office/drawing/2014/main" id="{94122246-4349-40EF-85D0-80EE809F1A3A}"/>
                </a:ext>
              </a:extLst>
            </p:cNvPr>
            <p:cNvSpPr/>
            <p:nvPr/>
          </p:nvSpPr>
          <p:spPr>
            <a:xfrm>
              <a:off x="6852607" y="5302923"/>
              <a:ext cx="119416" cy="957736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200"/>
            </a:p>
          </p:txBody>
        </p:sp>
      </p:grpSp>
      <p:grpSp>
        <p:nvGrpSpPr>
          <p:cNvPr id="16" name="Group 137">
            <a:extLst>
              <a:ext uri="{FF2B5EF4-FFF2-40B4-BE49-F238E27FC236}">
                <a16:creationId xmlns:a16="http://schemas.microsoft.com/office/drawing/2014/main" id="{5D928C29-0560-4628-8451-3B62D8A720DE}"/>
              </a:ext>
            </a:extLst>
          </p:cNvPr>
          <p:cNvGrpSpPr/>
          <p:nvPr/>
        </p:nvGrpSpPr>
        <p:grpSpPr>
          <a:xfrm>
            <a:off x="3492427" y="3731684"/>
            <a:ext cx="1082904" cy="820590"/>
            <a:chOff x="862295" y="3551160"/>
            <a:chExt cx="1923539" cy="1566999"/>
          </a:xfrm>
        </p:grpSpPr>
        <p:sp>
          <p:nvSpPr>
            <p:cNvPr id="17" name="Rectangle 124">
              <a:extLst>
                <a:ext uri="{FF2B5EF4-FFF2-40B4-BE49-F238E27FC236}">
                  <a16:creationId xmlns:a16="http://schemas.microsoft.com/office/drawing/2014/main" id="{806D1344-242D-4420-870B-5BFD12D09478}"/>
                </a:ext>
              </a:extLst>
            </p:cNvPr>
            <p:cNvSpPr/>
            <p:nvPr/>
          </p:nvSpPr>
          <p:spPr>
            <a:xfrm>
              <a:off x="862295" y="3658852"/>
              <a:ext cx="1923539" cy="1459307"/>
            </a:xfrm>
            <a:prstGeom prst="rect">
              <a:avLst/>
            </a:prstGeom>
            <a:solidFill>
              <a:srgbClr val="00A2BB">
                <a:alpha val="8509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15">
                <a:defRPr/>
              </a:pPr>
              <a:endParaRPr lang="pt-BR" sz="825" b="1" dirty="0">
                <a:solidFill>
                  <a:schemeClr val="bg1"/>
                </a:solidFill>
                <a:highlight>
                  <a:srgbClr val="F58014"/>
                </a:highlight>
                <a:latin typeface="Arial" panose="020B0604020202020204"/>
              </a:endParaRPr>
            </a:p>
            <a:p>
              <a:pPr algn="ctr" defTabSz="685715">
                <a:defRPr/>
              </a:pPr>
              <a:r>
                <a:rPr lang="pt-BR" sz="825" b="1" dirty="0">
                  <a:solidFill>
                    <a:schemeClr val="bg1"/>
                  </a:solidFill>
                  <a:highlight>
                    <a:srgbClr val="F58014"/>
                  </a:highlight>
                  <a:latin typeface="Arial" panose="020B0604020202020204"/>
                </a:rPr>
                <a:t>8º MERCADO </a:t>
              </a:r>
              <a:r>
                <a:rPr lang="pt-BR" sz="750" dirty="0">
                  <a:solidFill>
                    <a:schemeClr val="bg1"/>
                  </a:solidFill>
                  <a:latin typeface="Arial" panose="020B0604020202020204"/>
                </a:rPr>
                <a:t>mundial de combustíveis </a:t>
              </a:r>
            </a:p>
          </p:txBody>
        </p:sp>
        <p:sp>
          <p:nvSpPr>
            <p:cNvPr id="18" name="Oval 128">
              <a:extLst>
                <a:ext uri="{FF2B5EF4-FFF2-40B4-BE49-F238E27FC236}">
                  <a16:creationId xmlns:a16="http://schemas.microsoft.com/office/drawing/2014/main" id="{B8988301-C44E-4E43-B312-B36D91C62672}"/>
                </a:ext>
              </a:extLst>
            </p:cNvPr>
            <p:cNvSpPr/>
            <p:nvPr/>
          </p:nvSpPr>
          <p:spPr>
            <a:xfrm>
              <a:off x="1634918" y="3551160"/>
              <a:ext cx="541972" cy="541972"/>
            </a:xfrm>
            <a:prstGeom prst="ellipse">
              <a:avLst/>
            </a:prstGeom>
            <a:solidFill>
              <a:srgbClr val="F58014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050"/>
            </a:p>
          </p:txBody>
        </p:sp>
        <p:pic>
          <p:nvPicPr>
            <p:cNvPr id="19" name="Graphic 133">
              <a:extLst>
                <a:ext uri="{FF2B5EF4-FFF2-40B4-BE49-F238E27FC236}">
                  <a16:creationId xmlns:a16="http://schemas.microsoft.com/office/drawing/2014/main" id="{2AC4F095-B72E-44AE-88E7-4D82284A5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b="16034"/>
            <a:stretch/>
          </p:blipFill>
          <p:spPr>
            <a:xfrm>
              <a:off x="1729491" y="3658853"/>
              <a:ext cx="352826" cy="367353"/>
            </a:xfrm>
            <a:prstGeom prst="rect">
              <a:avLst/>
            </a:prstGeom>
          </p:spPr>
        </p:pic>
      </p:grpSp>
      <p:grpSp>
        <p:nvGrpSpPr>
          <p:cNvPr id="20" name="Group 136">
            <a:extLst>
              <a:ext uri="{FF2B5EF4-FFF2-40B4-BE49-F238E27FC236}">
                <a16:creationId xmlns:a16="http://schemas.microsoft.com/office/drawing/2014/main" id="{E06A4904-D1DC-4550-A746-897FBAFD60E0}"/>
              </a:ext>
            </a:extLst>
          </p:cNvPr>
          <p:cNvGrpSpPr/>
          <p:nvPr/>
        </p:nvGrpSpPr>
        <p:grpSpPr>
          <a:xfrm>
            <a:off x="4674414" y="3929149"/>
            <a:ext cx="990755" cy="808215"/>
            <a:chOff x="2984243" y="3852832"/>
            <a:chExt cx="1759857" cy="1543368"/>
          </a:xfrm>
        </p:grpSpPr>
        <p:sp>
          <p:nvSpPr>
            <p:cNvPr id="21" name="Rectangle 125">
              <a:extLst>
                <a:ext uri="{FF2B5EF4-FFF2-40B4-BE49-F238E27FC236}">
                  <a16:creationId xmlns:a16="http://schemas.microsoft.com/office/drawing/2014/main" id="{BDF90EA8-ACE1-4306-BB50-0B9E21A36CA5}"/>
                </a:ext>
              </a:extLst>
            </p:cNvPr>
            <p:cNvSpPr/>
            <p:nvPr/>
          </p:nvSpPr>
          <p:spPr>
            <a:xfrm>
              <a:off x="2984243" y="4139032"/>
              <a:ext cx="1759857" cy="1257168"/>
            </a:xfrm>
            <a:prstGeom prst="rect">
              <a:avLst/>
            </a:prstGeom>
            <a:solidFill>
              <a:srgbClr val="00A2BB">
                <a:alpha val="8509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15">
                <a:defRPr/>
              </a:pPr>
              <a:endParaRPr lang="pt-BR" sz="750" dirty="0">
                <a:solidFill>
                  <a:schemeClr val="bg1"/>
                </a:solidFill>
                <a:latin typeface="Arial" panose="020B0604020202020204"/>
              </a:endParaRPr>
            </a:p>
            <a:p>
              <a:pPr algn="ctr" defTabSz="685715">
                <a:defRPr/>
              </a:pPr>
              <a:r>
                <a:rPr lang="pt-BR" sz="750" dirty="0">
                  <a:solidFill>
                    <a:schemeClr val="bg1"/>
                  </a:solidFill>
                  <a:latin typeface="Arial" panose="020B0604020202020204"/>
                </a:rPr>
                <a:t>Investimento </a:t>
              </a:r>
            </a:p>
            <a:p>
              <a:pPr algn="ctr" defTabSz="685715">
                <a:defRPr/>
              </a:pPr>
              <a:r>
                <a:rPr lang="pt-BR" sz="750" dirty="0">
                  <a:solidFill>
                    <a:schemeClr val="bg1"/>
                  </a:solidFill>
                  <a:latin typeface="Arial" panose="020B0604020202020204"/>
                </a:rPr>
                <a:t>intensivo/retorno de </a:t>
              </a:r>
              <a:r>
                <a:rPr lang="pt-BR" sz="825" b="1" dirty="0">
                  <a:solidFill>
                    <a:schemeClr val="bg1"/>
                  </a:solidFill>
                  <a:highlight>
                    <a:srgbClr val="F58014"/>
                  </a:highlight>
                  <a:latin typeface="Arial" panose="020B0604020202020204"/>
                </a:rPr>
                <a:t>LONGO PRAZO</a:t>
              </a:r>
            </a:p>
            <a:p>
              <a:pPr algn="ctr" defTabSz="685715">
                <a:defRPr/>
              </a:pPr>
              <a:endParaRPr lang="pt-BR" sz="750" dirty="0">
                <a:solidFill>
                  <a:schemeClr val="bg1"/>
                </a:solidFill>
                <a:latin typeface="Arial" panose="020B0604020202020204"/>
              </a:endParaRPr>
            </a:p>
          </p:txBody>
        </p:sp>
        <p:sp>
          <p:nvSpPr>
            <p:cNvPr id="22" name="Oval 129">
              <a:extLst>
                <a:ext uri="{FF2B5EF4-FFF2-40B4-BE49-F238E27FC236}">
                  <a16:creationId xmlns:a16="http://schemas.microsoft.com/office/drawing/2014/main" id="{6F101427-8C1F-4E91-B123-92A560484F02}"/>
                </a:ext>
              </a:extLst>
            </p:cNvPr>
            <p:cNvSpPr/>
            <p:nvPr/>
          </p:nvSpPr>
          <p:spPr>
            <a:xfrm>
              <a:off x="3593184" y="3852832"/>
              <a:ext cx="541972" cy="541972"/>
            </a:xfrm>
            <a:prstGeom prst="ellipse">
              <a:avLst/>
            </a:prstGeom>
            <a:solidFill>
              <a:srgbClr val="F58014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050"/>
            </a:p>
          </p:txBody>
        </p:sp>
        <p:pic>
          <p:nvPicPr>
            <p:cNvPr id="23" name="Graphic 135">
              <a:extLst>
                <a:ext uri="{FF2B5EF4-FFF2-40B4-BE49-F238E27FC236}">
                  <a16:creationId xmlns:a16="http://schemas.microsoft.com/office/drawing/2014/main" id="{F972AFE1-D425-415F-BC74-82C0CC42B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b="16034"/>
            <a:stretch/>
          </p:blipFill>
          <p:spPr>
            <a:xfrm>
              <a:off x="3703946" y="4000883"/>
              <a:ext cx="302160" cy="314600"/>
            </a:xfrm>
            <a:prstGeom prst="rect">
              <a:avLst/>
            </a:prstGeom>
          </p:spPr>
        </p:pic>
      </p:grpSp>
      <p:grpSp>
        <p:nvGrpSpPr>
          <p:cNvPr id="24" name="Group 143">
            <a:extLst>
              <a:ext uri="{FF2B5EF4-FFF2-40B4-BE49-F238E27FC236}">
                <a16:creationId xmlns:a16="http://schemas.microsoft.com/office/drawing/2014/main" id="{E10EE301-D15C-4FB1-B2D1-A0646D4EDFBD}"/>
              </a:ext>
            </a:extLst>
          </p:cNvPr>
          <p:cNvGrpSpPr/>
          <p:nvPr/>
        </p:nvGrpSpPr>
        <p:grpSpPr>
          <a:xfrm>
            <a:off x="3480219" y="2538052"/>
            <a:ext cx="1139183" cy="999907"/>
            <a:chOff x="1025976" y="1791465"/>
            <a:chExt cx="1759856" cy="1644934"/>
          </a:xfrm>
        </p:grpSpPr>
        <p:sp>
          <p:nvSpPr>
            <p:cNvPr id="25" name="Rectangle 121">
              <a:extLst>
                <a:ext uri="{FF2B5EF4-FFF2-40B4-BE49-F238E27FC236}">
                  <a16:creationId xmlns:a16="http://schemas.microsoft.com/office/drawing/2014/main" id="{CEBAD88A-DB65-4B91-8BF4-11E841979C99}"/>
                </a:ext>
              </a:extLst>
            </p:cNvPr>
            <p:cNvSpPr/>
            <p:nvPr/>
          </p:nvSpPr>
          <p:spPr>
            <a:xfrm>
              <a:off x="1025976" y="2179232"/>
              <a:ext cx="1759856" cy="1257167"/>
            </a:xfrm>
            <a:prstGeom prst="rect">
              <a:avLst/>
            </a:prstGeom>
            <a:solidFill>
              <a:srgbClr val="00A2BB">
                <a:alpha val="8509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15">
                <a:defRPr/>
              </a:pPr>
              <a:r>
                <a:rPr lang="pt-BR" sz="825" b="1" dirty="0">
                  <a:solidFill>
                    <a:schemeClr val="bg1"/>
                  </a:solidFill>
                  <a:highlight>
                    <a:srgbClr val="F58014"/>
                  </a:highlight>
                  <a:latin typeface="Arial" panose="020B0604020202020204"/>
                  <a:ea typeface="Century Gothic" charset="0"/>
                  <a:cs typeface="Century Gothic" charset="0"/>
                </a:rPr>
                <a:t>1° ITEM DE</a:t>
              </a:r>
            </a:p>
            <a:p>
              <a:pPr algn="ctr" defTabSz="685715">
                <a:defRPr/>
              </a:pPr>
              <a:r>
                <a:rPr lang="pt-BR" sz="825" b="1" dirty="0">
                  <a:solidFill>
                    <a:schemeClr val="bg1"/>
                  </a:solidFill>
                  <a:highlight>
                    <a:srgbClr val="F58014"/>
                  </a:highlight>
                  <a:latin typeface="Arial" panose="020B0604020202020204"/>
                  <a:ea typeface="Century Gothic" charset="0"/>
                  <a:cs typeface="Century Gothic" charset="0"/>
                </a:rPr>
                <a:t>ARRECADAÇÃO</a:t>
              </a:r>
            </a:p>
            <a:p>
              <a:pPr algn="ctr" defTabSz="685715">
                <a:defRPr/>
              </a:pPr>
              <a:r>
                <a:rPr lang="pt-BR" sz="750" dirty="0">
                  <a:solidFill>
                    <a:schemeClr val="bg1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da maioria dos estados brasileiros</a:t>
              </a:r>
              <a:endParaRPr lang="pt-BR" sz="788" dirty="0">
                <a:solidFill>
                  <a:schemeClr val="bg1"/>
                </a:solidFill>
                <a:latin typeface="Arial" panose="020B0604020202020204"/>
                <a:ea typeface="Century Gothic" charset="0"/>
                <a:cs typeface="Century Gothic" charset="0"/>
              </a:endParaRPr>
            </a:p>
          </p:txBody>
        </p:sp>
        <p:sp>
          <p:nvSpPr>
            <p:cNvPr id="26" name="Oval 126">
              <a:extLst>
                <a:ext uri="{FF2B5EF4-FFF2-40B4-BE49-F238E27FC236}">
                  <a16:creationId xmlns:a16="http://schemas.microsoft.com/office/drawing/2014/main" id="{63F5520C-41BB-43BF-9171-39064CCC0B42}"/>
                </a:ext>
              </a:extLst>
            </p:cNvPr>
            <p:cNvSpPr/>
            <p:nvPr/>
          </p:nvSpPr>
          <p:spPr>
            <a:xfrm>
              <a:off x="1634918" y="1791465"/>
              <a:ext cx="541972" cy="541972"/>
            </a:xfrm>
            <a:prstGeom prst="ellipse">
              <a:avLst/>
            </a:prstGeom>
            <a:solidFill>
              <a:srgbClr val="F58014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050"/>
            </a:p>
          </p:txBody>
        </p:sp>
        <p:pic>
          <p:nvPicPr>
            <p:cNvPr id="27" name="Graphic 142">
              <a:extLst>
                <a:ext uri="{FF2B5EF4-FFF2-40B4-BE49-F238E27FC236}">
                  <a16:creationId xmlns:a16="http://schemas.microsoft.com/office/drawing/2014/main" id="{54208D2C-EF13-4685-A786-DEB537930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752568" y="1905946"/>
              <a:ext cx="317049" cy="317049"/>
            </a:xfrm>
            <a:prstGeom prst="rect">
              <a:avLst/>
            </a:prstGeom>
          </p:spPr>
        </p:pic>
      </p:grpSp>
      <p:grpSp>
        <p:nvGrpSpPr>
          <p:cNvPr id="28" name="Group 146">
            <a:extLst>
              <a:ext uri="{FF2B5EF4-FFF2-40B4-BE49-F238E27FC236}">
                <a16:creationId xmlns:a16="http://schemas.microsoft.com/office/drawing/2014/main" id="{FFAECA80-6323-454A-B2EF-E4CFAB966D81}"/>
              </a:ext>
            </a:extLst>
          </p:cNvPr>
          <p:cNvGrpSpPr/>
          <p:nvPr/>
        </p:nvGrpSpPr>
        <p:grpSpPr>
          <a:xfrm>
            <a:off x="4667885" y="2919686"/>
            <a:ext cx="1082904" cy="901023"/>
            <a:chOff x="2984243" y="2469236"/>
            <a:chExt cx="1889506" cy="1524948"/>
          </a:xfrm>
        </p:grpSpPr>
        <p:sp>
          <p:nvSpPr>
            <p:cNvPr id="29" name="Rectangle 123">
              <a:extLst>
                <a:ext uri="{FF2B5EF4-FFF2-40B4-BE49-F238E27FC236}">
                  <a16:creationId xmlns:a16="http://schemas.microsoft.com/office/drawing/2014/main" id="{FEEA1FB5-1171-45ED-B743-2D96C52D9FCF}"/>
                </a:ext>
              </a:extLst>
            </p:cNvPr>
            <p:cNvSpPr/>
            <p:nvPr/>
          </p:nvSpPr>
          <p:spPr>
            <a:xfrm>
              <a:off x="2984243" y="2737016"/>
              <a:ext cx="1889506" cy="1257168"/>
            </a:xfrm>
            <a:prstGeom prst="rect">
              <a:avLst/>
            </a:prstGeom>
            <a:solidFill>
              <a:srgbClr val="00A2BB">
                <a:alpha val="85098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15">
                <a:defRPr/>
              </a:pPr>
              <a:r>
                <a:rPr lang="pt-BR" sz="750" dirty="0">
                  <a:solidFill>
                    <a:schemeClr val="bg1"/>
                  </a:solidFill>
                  <a:latin typeface="Arial" panose="020B0604020202020204"/>
                </a:rPr>
                <a:t>Previsto arrecadar         </a:t>
              </a:r>
              <a:r>
                <a:rPr lang="pt-BR" sz="825" b="1" dirty="0">
                  <a:solidFill>
                    <a:schemeClr val="bg1"/>
                  </a:solidFill>
                  <a:highlight>
                    <a:srgbClr val="F58014"/>
                  </a:highlight>
                  <a:latin typeface="Arial" panose="020B0604020202020204"/>
                </a:rPr>
                <a:t>R$ 130 BILHÕES</a:t>
              </a:r>
              <a:endParaRPr lang="pt-BR" sz="750" b="1" dirty="0">
                <a:solidFill>
                  <a:schemeClr val="bg1"/>
                </a:solidFill>
                <a:highlight>
                  <a:srgbClr val="F58014"/>
                </a:highlight>
                <a:latin typeface="Arial" panose="020B0604020202020204"/>
              </a:endParaRPr>
            </a:p>
            <a:p>
              <a:pPr algn="ctr" defTabSz="685715">
                <a:defRPr/>
              </a:pPr>
              <a:r>
                <a:rPr lang="pt-BR" sz="750" dirty="0">
                  <a:solidFill>
                    <a:schemeClr val="bg1"/>
                  </a:solidFill>
                  <a:latin typeface="Arial" panose="020B0604020202020204"/>
                </a:rPr>
                <a:t>em tributos (*)</a:t>
              </a:r>
            </a:p>
          </p:txBody>
        </p:sp>
        <p:sp>
          <p:nvSpPr>
            <p:cNvPr id="30" name="Oval 127">
              <a:extLst>
                <a:ext uri="{FF2B5EF4-FFF2-40B4-BE49-F238E27FC236}">
                  <a16:creationId xmlns:a16="http://schemas.microsoft.com/office/drawing/2014/main" id="{633086CD-DF03-43DF-B6DF-B44774A1A8DA}"/>
                </a:ext>
              </a:extLst>
            </p:cNvPr>
            <p:cNvSpPr/>
            <p:nvPr/>
          </p:nvSpPr>
          <p:spPr>
            <a:xfrm>
              <a:off x="3593184" y="2469236"/>
              <a:ext cx="541972" cy="541972"/>
            </a:xfrm>
            <a:prstGeom prst="ellipse">
              <a:avLst/>
            </a:prstGeom>
            <a:solidFill>
              <a:srgbClr val="F58014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050"/>
            </a:p>
          </p:txBody>
        </p:sp>
        <p:pic>
          <p:nvPicPr>
            <p:cNvPr id="31" name="Graphic 145">
              <a:extLst>
                <a:ext uri="{FF2B5EF4-FFF2-40B4-BE49-F238E27FC236}">
                  <a16:creationId xmlns:a16="http://schemas.microsoft.com/office/drawing/2014/main" id="{33C101E1-D808-45DC-87E0-B0231F32F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71128" y="2529940"/>
              <a:ext cx="386084" cy="386084"/>
            </a:xfrm>
            <a:prstGeom prst="rect">
              <a:avLst/>
            </a:prstGeom>
          </p:spPr>
        </p:pic>
      </p:grpSp>
      <p:grpSp>
        <p:nvGrpSpPr>
          <p:cNvPr id="32" name="Group 138">
            <a:extLst>
              <a:ext uri="{FF2B5EF4-FFF2-40B4-BE49-F238E27FC236}">
                <a16:creationId xmlns:a16="http://schemas.microsoft.com/office/drawing/2014/main" id="{F1C08DA9-DB97-4706-8723-77080E3A7289}"/>
              </a:ext>
            </a:extLst>
          </p:cNvPr>
          <p:cNvGrpSpPr/>
          <p:nvPr/>
        </p:nvGrpSpPr>
        <p:grpSpPr>
          <a:xfrm>
            <a:off x="5823513" y="2045112"/>
            <a:ext cx="3119845" cy="891975"/>
            <a:chOff x="6429830" y="1733113"/>
            <a:chExt cx="5341572" cy="1189299"/>
          </a:xfrm>
        </p:grpSpPr>
        <p:sp>
          <p:nvSpPr>
            <p:cNvPr id="33" name="TextBox 74">
              <a:extLst>
                <a:ext uri="{FF2B5EF4-FFF2-40B4-BE49-F238E27FC236}">
                  <a16:creationId xmlns:a16="http://schemas.microsoft.com/office/drawing/2014/main" id="{A536DB5C-65C7-4D62-A0AA-DCAFFAF82890}"/>
                </a:ext>
              </a:extLst>
            </p:cNvPr>
            <p:cNvSpPr txBox="1"/>
            <p:nvPr/>
          </p:nvSpPr>
          <p:spPr>
            <a:xfrm>
              <a:off x="6665710" y="1733113"/>
              <a:ext cx="5105692" cy="118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715">
                <a:lnSpc>
                  <a:spcPct val="150000"/>
                </a:lnSpc>
                <a:spcAft>
                  <a:spcPts val="450"/>
                </a:spcAft>
                <a:defRPr/>
              </a:pPr>
              <a: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Setor vulnerável</a:t>
              </a:r>
              <a:b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</a:b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Produto </a:t>
              </a: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fungível</a:t>
              </a:r>
              <a:b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</a:b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Relação Tributos vs. Margens Brutas: </a:t>
              </a: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~3 x 1</a:t>
              </a:r>
            </a:p>
          </p:txBody>
        </p:sp>
        <p:sp>
          <p:nvSpPr>
            <p:cNvPr id="34" name="Rectangle 118">
              <a:extLst>
                <a:ext uri="{FF2B5EF4-FFF2-40B4-BE49-F238E27FC236}">
                  <a16:creationId xmlns:a16="http://schemas.microsoft.com/office/drawing/2014/main" id="{649362B7-A413-4A71-B619-D6353B1646C8}"/>
                </a:ext>
              </a:extLst>
            </p:cNvPr>
            <p:cNvSpPr/>
            <p:nvPr/>
          </p:nvSpPr>
          <p:spPr>
            <a:xfrm>
              <a:off x="6429830" y="1941475"/>
              <a:ext cx="119416" cy="957736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200"/>
            </a:p>
          </p:txBody>
        </p:sp>
      </p:grpSp>
      <p:grpSp>
        <p:nvGrpSpPr>
          <p:cNvPr id="35" name="Group 139">
            <a:extLst>
              <a:ext uri="{FF2B5EF4-FFF2-40B4-BE49-F238E27FC236}">
                <a16:creationId xmlns:a16="http://schemas.microsoft.com/office/drawing/2014/main" id="{71883F8F-33AB-4733-AA38-A47DD8D4C843}"/>
              </a:ext>
            </a:extLst>
          </p:cNvPr>
          <p:cNvGrpSpPr/>
          <p:nvPr/>
        </p:nvGrpSpPr>
        <p:grpSpPr>
          <a:xfrm>
            <a:off x="4749767" y="4825848"/>
            <a:ext cx="4394233" cy="1399807"/>
            <a:chOff x="4595567" y="5545515"/>
            <a:chExt cx="7523487" cy="1866410"/>
          </a:xfrm>
        </p:grpSpPr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926AB875-D95E-4D5C-AB9B-563D30990004}"/>
                </a:ext>
              </a:extLst>
            </p:cNvPr>
            <p:cNvSpPr txBox="1"/>
            <p:nvPr/>
          </p:nvSpPr>
          <p:spPr>
            <a:xfrm>
              <a:off x="4714983" y="5545515"/>
              <a:ext cx="7404071" cy="1866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>
                <a:lnSpc>
                  <a:spcPct val="150000"/>
                </a:lnSpc>
                <a:defRPr/>
              </a:pPr>
              <a: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Tributação complexa</a:t>
              </a:r>
              <a:b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</a:b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L</a:t>
              </a:r>
              <a:r>
                <a:rPr lang="pt-BR" sz="1100" dirty="0" err="1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egislações</a:t>
              </a: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 de ICMS por </a:t>
              </a: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tipo de produto/Estado</a:t>
              </a:r>
            </a:p>
            <a:p>
              <a:pPr defTabSz="342900">
                <a:lnSpc>
                  <a:spcPct val="150000"/>
                </a:lnSpc>
                <a:defRPr/>
              </a:pP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Diferenciação entre </a:t>
              </a: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produtos similares/afins</a:t>
              </a:r>
            </a:p>
            <a:p>
              <a:pPr defTabSz="342900">
                <a:lnSpc>
                  <a:spcPct val="150000"/>
                </a:lnSpc>
                <a:defRPr/>
              </a:pP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ICMS </a:t>
              </a: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“ad valorem” </a:t>
              </a: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sobre preço </a:t>
              </a: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PMPF</a:t>
              </a:r>
            </a:p>
            <a:p>
              <a:pPr>
                <a:lnSpc>
                  <a:spcPct val="150000"/>
                </a:lnSpc>
                <a:defRPr/>
              </a:pPr>
              <a:r>
                <a:rPr lang="pt-BR" altLang="pt-BR" sz="110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Incidência de </a:t>
              </a:r>
              <a:r>
                <a:rPr lang="pt-BR" altLang="pt-BR" sz="11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tributos sobre tributos </a:t>
              </a:r>
              <a:r>
                <a:rPr lang="pt-BR" altLang="pt-BR" sz="1050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(CIDE, PIS/COFINS e ICMS)</a:t>
              </a:r>
              <a:endParaRPr lang="pt-BR" sz="11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37" name="Rectangle 119">
              <a:extLst>
                <a:ext uri="{FF2B5EF4-FFF2-40B4-BE49-F238E27FC236}">
                  <a16:creationId xmlns:a16="http://schemas.microsoft.com/office/drawing/2014/main" id="{39DD877E-F52E-485B-9BCB-BD7B188BBF58}"/>
                </a:ext>
              </a:extLst>
            </p:cNvPr>
            <p:cNvSpPr/>
            <p:nvPr/>
          </p:nvSpPr>
          <p:spPr>
            <a:xfrm>
              <a:off x="4595567" y="5763928"/>
              <a:ext cx="119416" cy="957736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200"/>
            </a:p>
          </p:txBody>
        </p:sp>
      </p:grpSp>
      <p:grpSp>
        <p:nvGrpSpPr>
          <p:cNvPr id="38" name="Group 140">
            <a:extLst>
              <a:ext uri="{FF2B5EF4-FFF2-40B4-BE49-F238E27FC236}">
                <a16:creationId xmlns:a16="http://schemas.microsoft.com/office/drawing/2014/main" id="{6DD3AE1E-F61E-47C2-8B6A-E3AC23934C21}"/>
              </a:ext>
            </a:extLst>
          </p:cNvPr>
          <p:cNvGrpSpPr/>
          <p:nvPr/>
        </p:nvGrpSpPr>
        <p:grpSpPr>
          <a:xfrm>
            <a:off x="5999427" y="3434931"/>
            <a:ext cx="3294556" cy="897532"/>
            <a:chOff x="6429830" y="4645416"/>
            <a:chExt cx="5640698" cy="1196709"/>
          </a:xfrm>
        </p:grpSpPr>
        <p:sp>
          <p:nvSpPr>
            <p:cNvPr id="39" name="Content Placeholder 2">
              <a:extLst>
                <a:ext uri="{FF2B5EF4-FFF2-40B4-BE49-F238E27FC236}">
                  <a16:creationId xmlns:a16="http://schemas.microsoft.com/office/drawing/2014/main" id="{97DF4C13-E76B-4FB8-B8AD-78456360AE07}"/>
                </a:ext>
              </a:extLst>
            </p:cNvPr>
            <p:cNvSpPr txBox="1">
              <a:spLocks/>
            </p:cNvSpPr>
            <p:nvPr/>
          </p:nvSpPr>
          <p:spPr>
            <a:xfrm>
              <a:off x="6617181" y="4645416"/>
              <a:ext cx="5453347" cy="1196709"/>
            </a:xfrm>
            <a:prstGeom prst="rect">
              <a:avLst/>
            </a:prstGeom>
          </p:spPr>
          <p:txBody>
            <a:bodyPr vert="horz" lIns="70904" tIns="35452" rIns="70904" bIns="35452" rtlCol="0">
              <a:noAutofit/>
            </a:bodyPr>
            <a:lstStyle>
              <a:lvl1pPr marL="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4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2116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04232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56348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84641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605799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3126960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648121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4169279" indent="0" algn="ctr" defTabSz="104232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685715">
                <a:lnSpc>
                  <a:spcPct val="150000"/>
                </a:lnSpc>
                <a:spcAft>
                  <a:spcPts val="1000"/>
                </a:spcAft>
                <a:defRPr/>
              </a:pPr>
              <a: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Sonegação/inadimplência:</a:t>
              </a:r>
              <a:br>
                <a:rPr lang="pt-BR" sz="1400" b="1" dirty="0">
                  <a:solidFill>
                    <a:srgbClr val="F58014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</a:b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R$</a:t>
              </a: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 </a:t>
              </a: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14 bilhões/ano   </a:t>
              </a: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+                                              </a:t>
              </a:r>
              <a:r>
                <a:rPr lang="pt-BR" sz="1100" b="1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R$ 70 bilhões </a:t>
              </a:r>
              <a:r>
                <a:rPr lang="pt-BR" sz="1100" dirty="0">
                  <a:solidFill>
                    <a:prstClr val="black"/>
                  </a:solidFill>
                  <a:latin typeface="Arial"/>
                  <a:ea typeface="Century Gothic" charset="0"/>
                  <a:cs typeface="Arial" panose="020B0604020202020204" pitchFamily="34" charset="0"/>
                </a:rPr>
                <a:t>inscritos na dívida ativa estados</a:t>
              </a:r>
              <a:endParaRPr lang="pt-BR" sz="1100" dirty="0">
                <a:solidFill>
                  <a:prstClr val="black"/>
                </a:solidFill>
                <a:latin typeface="Albertus Extra Bold"/>
                <a:cs typeface="Arial" panose="020B0604020202020204" pitchFamily="34" charset="0"/>
              </a:endParaRPr>
            </a:p>
          </p:txBody>
        </p:sp>
        <p:sp>
          <p:nvSpPr>
            <p:cNvPr id="40" name="Rectangle 120">
              <a:extLst>
                <a:ext uri="{FF2B5EF4-FFF2-40B4-BE49-F238E27FC236}">
                  <a16:creationId xmlns:a16="http://schemas.microsoft.com/office/drawing/2014/main" id="{2823171E-2E18-483E-A75E-FCD1F090E399}"/>
                </a:ext>
              </a:extLst>
            </p:cNvPr>
            <p:cNvSpPr/>
            <p:nvPr/>
          </p:nvSpPr>
          <p:spPr>
            <a:xfrm>
              <a:off x="6429830" y="4698762"/>
              <a:ext cx="119416" cy="957736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sz="1200"/>
            </a:p>
          </p:txBody>
        </p:sp>
      </p:grp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FC6B31CD-A73E-4010-BF80-995689B2EEDB}"/>
              </a:ext>
            </a:extLst>
          </p:cNvPr>
          <p:cNvSpPr txBox="1"/>
          <p:nvPr/>
        </p:nvSpPr>
        <p:spPr>
          <a:xfrm>
            <a:off x="1371600" y="7620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Combustíveis: Relevância e fragilidade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0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32066A-31AC-4D58-B00B-46AE625C851D}"/>
              </a:ext>
            </a:extLst>
          </p:cNvPr>
          <p:cNvSpPr txBox="1"/>
          <p:nvPr/>
        </p:nvSpPr>
        <p:spPr>
          <a:xfrm>
            <a:off x="1371600" y="671522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/>
              <a:t>Composição dos preço dos combustíveis:</a:t>
            </a:r>
            <a:br>
              <a:rPr lang="pt-BR" sz="2400" b="1" dirty="0"/>
            </a:br>
            <a:r>
              <a:rPr lang="pt-BR" sz="2400" b="1" dirty="0"/>
              <a:t>Complexo e volátil</a:t>
            </a:r>
            <a:endParaRPr lang="en-US" sz="2400" b="1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D0CC9C7-04D5-4D19-BF85-977CD9698DE4}"/>
              </a:ext>
            </a:extLst>
          </p:cNvPr>
          <p:cNvSpPr txBox="1"/>
          <p:nvPr/>
        </p:nvSpPr>
        <p:spPr>
          <a:xfrm>
            <a:off x="3799882" y="2883376"/>
            <a:ext cx="159707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defPPr>
              <a:defRPr lang="pt-BR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u="none">
                <a:solidFill>
                  <a:srgbClr val="FFFF00"/>
                </a:solidFill>
                <a:effectLst/>
                <a:latin typeface="Britannic Bold" panose="020B0903060703020204" pitchFamily="34" charset="0"/>
                <a:ea typeface="Times New Roman" panose="02020603050405020304" pitchFamily="18" charset="0"/>
                <a:cs typeface="Arial" pitchFamily="34" charset="0"/>
              </a:defRPr>
            </a:lvl1pPr>
            <a:lvl2pPr marL="742950" indent="-285750">
              <a:defRPr>
                <a:latin typeface="Arial" charset="0"/>
              </a:defRPr>
            </a:lvl2pPr>
            <a:lvl3pPr marL="1143000" indent="-228600">
              <a:defRPr>
                <a:latin typeface="Arial" charset="0"/>
              </a:defRPr>
            </a:lvl3pPr>
            <a:lvl4pPr marL="1600200" indent="-228600">
              <a:defRPr>
                <a:latin typeface="Arial" charset="0"/>
              </a:defRPr>
            </a:lvl4pPr>
            <a:lvl5pPr marL="2057400" indent="-22860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pPr algn="l" defTabSz="685800">
              <a:defRPr/>
            </a:pPr>
            <a:r>
              <a:rPr lang="pt-BR" sz="3000" kern="0" dirty="0">
                <a:solidFill>
                  <a:prstClr val="white"/>
                </a:solidFill>
                <a:latin typeface="Trebuchet MS" panose="020B0603020202020204" pitchFamily="34" charset="0"/>
              </a:rPr>
              <a:t>76%</a:t>
            </a:r>
          </a:p>
          <a:p>
            <a:pPr algn="l" defTabSz="685800">
              <a:defRPr/>
            </a:pPr>
            <a:r>
              <a:rPr lang="pt-BR" sz="2100" kern="0" dirty="0">
                <a:solidFill>
                  <a:prstClr val="white"/>
                </a:solidFill>
                <a:latin typeface="Trebuchet MS" panose="020B0603020202020204" pitchFamily="34" charset="0"/>
              </a:rPr>
              <a:t>Produção doméstica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05DB8AD-4711-4A33-86CF-28C244A317BB}"/>
              </a:ext>
            </a:extLst>
          </p:cNvPr>
          <p:cNvSpPr txBox="1"/>
          <p:nvPr/>
        </p:nvSpPr>
        <p:spPr>
          <a:xfrm>
            <a:off x="88465" y="5801787"/>
            <a:ext cx="6633935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88" dirty="0">
                <a:latin typeface="Trebuchet MS" panose="020B0603020202020204" pitchFamily="34" charset="0"/>
              </a:rPr>
              <a:t>Fonte: Petrobras 25/08/21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D5B8CE20-C9B3-426F-8D78-57776D8CABB1}"/>
              </a:ext>
            </a:extLst>
          </p:cNvPr>
          <p:cNvSpPr/>
          <p:nvPr/>
        </p:nvSpPr>
        <p:spPr>
          <a:xfrm>
            <a:off x="142795" y="1828800"/>
            <a:ext cx="62753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0075" lvl="1" indent="-257175">
              <a:buAutoNum type="arabicPeriod"/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Preço do barril do petróleo no mercado internacional</a:t>
            </a:r>
          </a:p>
          <a:p>
            <a:pPr lvl="2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set.19 – US$ 62 / set.20 – US$ 44 / set.21 – US$ 74</a:t>
            </a:r>
          </a:p>
          <a:p>
            <a:pPr lvl="2">
              <a:defRPr/>
            </a:pPr>
            <a:endParaRPr lang="pt-BR" sz="1350" kern="0" dirty="0">
              <a:latin typeface="Trebuchet MS" panose="020B0603020202020204" pitchFamily="34" charset="0"/>
            </a:endParaRPr>
          </a:p>
          <a:p>
            <a:pPr marL="600075" lvl="1" indent="-257175">
              <a:buAutoNum type="arabicPeriod"/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Cotação do dólar (variação cambial – </a:t>
            </a:r>
            <a:r>
              <a:rPr lang="pt-BR" sz="135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instabilidade</a:t>
            </a:r>
            <a:r>
              <a:rPr lang="pt-BR" sz="1350" kern="0" dirty="0">
                <a:latin typeface="Trebuchet MS" panose="020B0603020202020204" pitchFamily="34" charset="0"/>
              </a:rPr>
              <a:t>)</a:t>
            </a:r>
          </a:p>
          <a:p>
            <a:pPr lvl="1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 	set.19 – R$ 4,15 / set.20 – R$ 5,30 / set.21 – R$ 5,20</a:t>
            </a:r>
          </a:p>
          <a:p>
            <a:pPr lvl="2">
              <a:defRPr/>
            </a:pPr>
            <a:endParaRPr lang="pt-BR" sz="1350" kern="0" dirty="0">
              <a:latin typeface="Trebuchet MS" panose="020B0603020202020204" pitchFamily="34" charset="0"/>
            </a:endParaRPr>
          </a:p>
          <a:p>
            <a:pPr lvl="1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3. Custo das refinarias + biocombustível </a:t>
            </a:r>
            <a:r>
              <a:rPr lang="pt-BR" sz="1050" kern="0" dirty="0">
                <a:latin typeface="Trebuchet MS" panose="020B0603020202020204" pitchFamily="34" charset="0"/>
              </a:rPr>
              <a:t>(27% etanol ou 13% diesel)</a:t>
            </a:r>
          </a:p>
          <a:p>
            <a:pPr marL="600075" lvl="1" indent="-257175">
              <a:buAutoNum type="arabicPeriod"/>
              <a:defRPr/>
            </a:pPr>
            <a:endParaRPr lang="pt-BR" sz="1350" kern="0" dirty="0">
              <a:latin typeface="Trebuchet MS" panose="020B0603020202020204" pitchFamily="34" charset="0"/>
            </a:endParaRPr>
          </a:p>
          <a:p>
            <a:pPr lvl="1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4. Impostos Federais (PIS, COFINS e CIDE)</a:t>
            </a:r>
          </a:p>
          <a:p>
            <a:pPr lvl="1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	tributo “ad rem” – </a:t>
            </a:r>
            <a:r>
              <a:rPr lang="pt-BR" sz="135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valor fixo </a:t>
            </a:r>
            <a:r>
              <a:rPr lang="pt-BR" sz="1350" kern="0" dirty="0">
                <a:latin typeface="Trebuchet MS" panose="020B0603020202020204" pitchFamily="34" charset="0"/>
              </a:rPr>
              <a:t>– R$ 0,69</a:t>
            </a:r>
          </a:p>
          <a:p>
            <a:pPr lvl="1">
              <a:defRPr/>
            </a:pPr>
            <a:endParaRPr lang="pt-BR" sz="1350" kern="0" dirty="0">
              <a:latin typeface="Trebuchet MS" panose="020B0603020202020204" pitchFamily="34" charset="0"/>
            </a:endParaRPr>
          </a:p>
          <a:p>
            <a:pPr lvl="1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5. Imposto Estadual (ICMS)</a:t>
            </a:r>
          </a:p>
          <a:p>
            <a:pPr lvl="1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	Tributo “ad valorem” – </a:t>
            </a:r>
            <a:r>
              <a:rPr lang="pt-BR" sz="1350" kern="0" dirty="0">
                <a:solidFill>
                  <a:srgbClr val="FF0000"/>
                </a:solidFill>
                <a:latin typeface="Trebuchet MS" panose="020B0603020202020204" pitchFamily="34" charset="0"/>
              </a:rPr>
              <a:t>efeito cascata (% x PMPF)</a:t>
            </a:r>
          </a:p>
          <a:p>
            <a:pPr lvl="1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	RJ de R$ 1,56(ago20) p/ R$ 2,12(jul21) -&gt; 0,47 (+31%)</a:t>
            </a:r>
          </a:p>
          <a:p>
            <a:pPr lvl="1">
              <a:defRPr/>
            </a:pPr>
            <a:endParaRPr lang="pt-BR" sz="1350" kern="0" dirty="0">
              <a:latin typeface="Trebuchet MS" panose="020B0603020202020204" pitchFamily="34" charset="0"/>
            </a:endParaRPr>
          </a:p>
          <a:p>
            <a:pPr lvl="1">
              <a:defRPr/>
            </a:pPr>
            <a:r>
              <a:rPr lang="pt-BR" sz="1350" kern="0" dirty="0">
                <a:latin typeface="Trebuchet MS" panose="020B0603020202020204" pitchFamily="34" charset="0"/>
              </a:rPr>
              <a:t>6. Custo de Logística e comercialização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8920C7A6-A37B-419F-B98E-35CA96218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147" y="1941369"/>
            <a:ext cx="2813427" cy="2069878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702183D1-EB0C-4CCA-AE96-D34CD46B1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085" y="4111977"/>
            <a:ext cx="3040489" cy="1743409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D9401580-477F-4E4B-BE19-45BAB308B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4110" y="3917325"/>
            <a:ext cx="3775880" cy="1979681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24B54EBF-B1F3-436B-A324-B9AE1654C1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3927" y="1965737"/>
            <a:ext cx="3710074" cy="1861017"/>
          </a:xfrm>
          <a:prstGeom prst="rect">
            <a:avLst/>
          </a:prstGeom>
        </p:spPr>
      </p:pic>
      <p:sp>
        <p:nvSpPr>
          <p:cNvPr id="26" name="Retângulo 25">
            <a:extLst>
              <a:ext uri="{FF2B5EF4-FFF2-40B4-BE49-F238E27FC236}">
                <a16:creationId xmlns:a16="http://schemas.microsoft.com/office/drawing/2014/main" id="{999941CB-6E38-4939-9662-F02C376C7CB0}"/>
              </a:ext>
            </a:extLst>
          </p:cNvPr>
          <p:cNvSpPr/>
          <p:nvPr/>
        </p:nvSpPr>
        <p:spPr>
          <a:xfrm>
            <a:off x="5335355" y="1924117"/>
            <a:ext cx="3726218" cy="4068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35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5B179292-E818-4070-A387-EFC96B7920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5355" y="2560909"/>
            <a:ext cx="3808645" cy="2825768"/>
          </a:xfrm>
          <a:prstGeom prst="rect">
            <a:avLst/>
          </a:prstGeom>
        </p:spPr>
      </p:pic>
      <p:sp>
        <p:nvSpPr>
          <p:cNvPr id="28" name="SOBRE O IBP">
            <a:extLst>
              <a:ext uri="{FF2B5EF4-FFF2-40B4-BE49-F238E27FC236}">
                <a16:creationId xmlns:a16="http://schemas.microsoft.com/office/drawing/2014/main" id="{20913AC5-AECC-41AC-AC59-A5E2C3045512}"/>
              </a:ext>
            </a:extLst>
          </p:cNvPr>
          <p:cNvSpPr txBox="1"/>
          <p:nvPr/>
        </p:nvSpPr>
        <p:spPr>
          <a:xfrm>
            <a:off x="5517265" y="2065319"/>
            <a:ext cx="3430298" cy="453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224469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pt-BR" sz="1350" dirty="0"/>
              <a:t>Gasolina C – Preço Bomba (jul21/ x </a:t>
            </a:r>
            <a:r>
              <a:rPr lang="pt-BR" sz="1350" dirty="0" err="1"/>
              <a:t>ago</a:t>
            </a:r>
            <a:r>
              <a:rPr lang="pt-BR" sz="1350" dirty="0"/>
              <a:t>/19)</a:t>
            </a:r>
          </a:p>
          <a:p>
            <a:r>
              <a:rPr lang="pt-BR" sz="1350" b="1" dirty="0">
                <a:solidFill>
                  <a:srgbClr val="FF0000"/>
                </a:solidFill>
              </a:rPr>
              <a:t>Rio de Janeiro </a:t>
            </a:r>
            <a:endParaRPr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5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07E2F762-1B70-439A-AC1C-BEB431A47586}"/>
              </a:ext>
            </a:extLst>
          </p:cNvPr>
          <p:cNvSpPr/>
          <p:nvPr/>
        </p:nvSpPr>
        <p:spPr>
          <a:xfrm>
            <a:off x="1600200" y="228600"/>
            <a:ext cx="7065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Preço baixo pode ser resultado 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de Concorrência Desleal</a:t>
            </a: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0532E150-52D0-404C-87D5-10DF4B501BB8}"/>
              </a:ext>
            </a:extLst>
          </p:cNvPr>
          <p:cNvSpPr/>
          <p:nvPr/>
        </p:nvSpPr>
        <p:spPr>
          <a:xfrm>
            <a:off x="4418678" y="5601755"/>
            <a:ext cx="441018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>
              <a:defRPr/>
            </a:pPr>
            <a:r>
              <a:rPr lang="pt-BR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Fonte: Levantamento de preços ANP </a:t>
            </a:r>
            <a:r>
              <a:rPr lang="pt-BR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(10/21) </a:t>
            </a:r>
            <a:r>
              <a:rPr lang="pt-BR" sz="9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pt-BR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Petrobras / </a:t>
            </a:r>
            <a:r>
              <a:rPr lang="pt-BR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Esalq</a:t>
            </a:r>
            <a:r>
              <a:rPr lang="pt-BR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Cepea</a:t>
            </a:r>
            <a:r>
              <a:rPr lang="pt-BR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/ </a:t>
            </a:r>
            <a:r>
              <a:rPr lang="pt-BR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Cotepe</a:t>
            </a:r>
            <a:r>
              <a:rPr lang="pt-BR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57C73BA6-98D7-4AA9-9B80-6D4555CFB697}"/>
              </a:ext>
            </a:extLst>
          </p:cNvPr>
          <p:cNvSpPr txBox="1"/>
          <p:nvPr/>
        </p:nvSpPr>
        <p:spPr>
          <a:xfrm>
            <a:off x="2631260" y="1551114"/>
            <a:ext cx="41471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pt-BR" sz="135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</a:rPr>
              <a:t>Preço médio BRASIL (GASOLINA) : </a:t>
            </a:r>
            <a:r>
              <a:rPr lang="pt-BR" sz="1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</a:rPr>
              <a:t>R$ 6,76 </a:t>
            </a:r>
            <a:r>
              <a:rPr lang="pt-BR" sz="135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/>
              </a:rPr>
              <a:t>(PB)</a:t>
            </a:r>
            <a:endParaRPr lang="pt-BR" sz="135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/>
            </a:endParaRPr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AB61DBE5-C0D4-47CD-A7CA-2056973E38A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8600" y="1905000"/>
            <a:ext cx="3696891" cy="3589735"/>
            <a:chOff x="4228" y="962"/>
            <a:chExt cx="3105" cy="3015"/>
          </a:xfrm>
        </p:grpSpPr>
        <p:sp>
          <p:nvSpPr>
            <p:cNvPr id="83" name="AutoShape 3">
              <a:extLst>
                <a:ext uri="{FF2B5EF4-FFF2-40B4-BE49-F238E27FC236}">
                  <a16:creationId xmlns:a16="http://schemas.microsoft.com/office/drawing/2014/main" id="{A0D16AE7-6B44-45DA-8920-D83E6960F45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28" y="962"/>
              <a:ext cx="3099" cy="3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grpSp>
          <p:nvGrpSpPr>
            <p:cNvPr id="84" name="Group 53">
              <a:extLst>
                <a:ext uri="{FF2B5EF4-FFF2-40B4-BE49-F238E27FC236}">
                  <a16:creationId xmlns:a16="http://schemas.microsoft.com/office/drawing/2014/main" id="{39CFC6E7-0E96-4DDF-8BBF-0623901C9C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962"/>
              <a:ext cx="3105" cy="3015"/>
              <a:chOff x="4228" y="962"/>
              <a:chExt cx="3105" cy="3015"/>
            </a:xfrm>
          </p:grpSpPr>
          <p:pic>
            <p:nvPicPr>
              <p:cNvPr id="88" name="Picture 5">
                <a:extLst>
                  <a:ext uri="{FF2B5EF4-FFF2-40B4-BE49-F238E27FC236}">
                    <a16:creationId xmlns:a16="http://schemas.microsoft.com/office/drawing/2014/main" id="{C6C39AB1-F14F-4612-A7CB-0632800CAA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8" y="962"/>
                <a:ext cx="3105" cy="3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9" name="Rectangle 7">
                <a:extLst>
                  <a:ext uri="{FF2B5EF4-FFF2-40B4-BE49-F238E27FC236}">
                    <a16:creationId xmlns:a16="http://schemas.microsoft.com/office/drawing/2014/main" id="{8A45DAB2-C547-481E-9058-55EEC36D82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131"/>
                <a:ext cx="806" cy="22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0" name="Rectangle 8">
                <a:extLst>
                  <a:ext uri="{FF2B5EF4-FFF2-40B4-BE49-F238E27FC236}">
                    <a16:creationId xmlns:a16="http://schemas.microsoft.com/office/drawing/2014/main" id="{1D95B9F3-5DAD-42CA-9BD8-29E682EDF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59"/>
                <a:ext cx="806" cy="140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1" name="Rectangle 9">
                <a:extLst>
                  <a:ext uri="{FF2B5EF4-FFF2-40B4-BE49-F238E27FC236}">
                    <a16:creationId xmlns:a16="http://schemas.microsoft.com/office/drawing/2014/main" id="{102FC728-1BA7-43CB-B3BD-6ED368D35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99"/>
                <a:ext cx="806" cy="105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2" name="Rectangle 10">
                <a:extLst>
                  <a:ext uri="{FF2B5EF4-FFF2-40B4-BE49-F238E27FC236}">
                    <a16:creationId xmlns:a16="http://schemas.microsoft.com/office/drawing/2014/main" id="{1DD3A549-2793-4F3D-9E78-5CD28DDBB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04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3" name="Rectangle 11">
                <a:extLst>
                  <a:ext uri="{FF2B5EF4-FFF2-40B4-BE49-F238E27FC236}">
                    <a16:creationId xmlns:a16="http://schemas.microsoft.com/office/drawing/2014/main" id="{84092620-6617-462D-AC51-B7118335F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92"/>
                <a:ext cx="806" cy="76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4" name="Rectangle 12">
                <a:extLst>
                  <a:ext uri="{FF2B5EF4-FFF2-40B4-BE49-F238E27FC236}">
                    <a16:creationId xmlns:a16="http://schemas.microsoft.com/office/drawing/2014/main" id="{34614A42-DE33-44AF-ACF0-A7AE8BBE2E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8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5" name="Rectangle 13">
                <a:extLst>
                  <a:ext uri="{FF2B5EF4-FFF2-40B4-BE49-F238E27FC236}">
                    <a16:creationId xmlns:a16="http://schemas.microsoft.com/office/drawing/2014/main" id="{E673151A-61A5-4261-B1C5-A9F0196186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8"/>
                <a:ext cx="806" cy="70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6" name="Rectangle 14">
                <a:extLst>
                  <a:ext uri="{FF2B5EF4-FFF2-40B4-BE49-F238E27FC236}">
                    <a16:creationId xmlns:a16="http://schemas.microsoft.com/office/drawing/2014/main" id="{F517A821-A828-43B5-94FA-92BE3EDB9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64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7" name="Rectangle 15">
                <a:extLst>
                  <a:ext uri="{FF2B5EF4-FFF2-40B4-BE49-F238E27FC236}">
                    <a16:creationId xmlns:a16="http://schemas.microsoft.com/office/drawing/2014/main" id="{300C3696-9390-4FBE-A30C-2F804C7D6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2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8" name="Rectangle 16">
                <a:extLst>
                  <a:ext uri="{FF2B5EF4-FFF2-40B4-BE49-F238E27FC236}">
                    <a16:creationId xmlns:a16="http://schemas.microsoft.com/office/drawing/2014/main" id="{3860AD4E-767C-4CB0-9B54-F4F4E5AE20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54"/>
                <a:ext cx="806" cy="82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99" name="Rectangle 17">
                <a:extLst>
                  <a:ext uri="{FF2B5EF4-FFF2-40B4-BE49-F238E27FC236}">
                    <a16:creationId xmlns:a16="http://schemas.microsoft.com/office/drawing/2014/main" id="{C3858441-F192-4971-955B-A15CE3120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36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0" name="Rectangle 18">
                <a:extLst>
                  <a:ext uri="{FF2B5EF4-FFF2-40B4-BE49-F238E27FC236}">
                    <a16:creationId xmlns:a16="http://schemas.microsoft.com/office/drawing/2014/main" id="{18275D9C-9ADA-44CA-8058-0569B2D93D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41"/>
                <a:ext cx="806" cy="128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1" name="Rectangle 19">
                <a:extLst>
                  <a:ext uri="{FF2B5EF4-FFF2-40B4-BE49-F238E27FC236}">
                    <a16:creationId xmlns:a16="http://schemas.microsoft.com/office/drawing/2014/main" id="{6D965820-23A3-412D-A755-1FB7049B7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69"/>
                <a:ext cx="806" cy="217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2" name="Rectangle 20">
                <a:extLst>
                  <a:ext uri="{FF2B5EF4-FFF2-40B4-BE49-F238E27FC236}">
                    <a16:creationId xmlns:a16="http://schemas.microsoft.com/office/drawing/2014/main" id="{8AB282FE-6685-453B-8CAE-EDE488DB88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096"/>
                <a:ext cx="806" cy="233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3" name="Rectangle 21">
                <a:extLst>
                  <a:ext uri="{FF2B5EF4-FFF2-40B4-BE49-F238E27FC236}">
                    <a16:creationId xmlns:a16="http://schemas.microsoft.com/office/drawing/2014/main" id="{EDE2DEA9-122B-435C-9B23-86740A12C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29"/>
                <a:ext cx="806" cy="152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4" name="Rectangle 22">
                <a:extLst>
                  <a:ext uri="{FF2B5EF4-FFF2-40B4-BE49-F238E27FC236}">
                    <a16:creationId xmlns:a16="http://schemas.microsoft.com/office/drawing/2014/main" id="{54ECEFDD-FF77-4AD7-BB3D-E5C4A7B3E3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81"/>
                <a:ext cx="806" cy="111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5" name="Rectangle 23">
                <a:extLst>
                  <a:ext uri="{FF2B5EF4-FFF2-40B4-BE49-F238E27FC236}">
                    <a16:creationId xmlns:a16="http://schemas.microsoft.com/office/drawing/2014/main" id="{826241EC-EBA9-4670-9383-F6A9CE39C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592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6" name="Rectangle 24">
                <a:extLst>
                  <a:ext uri="{FF2B5EF4-FFF2-40B4-BE49-F238E27FC236}">
                    <a16:creationId xmlns:a16="http://schemas.microsoft.com/office/drawing/2014/main" id="{14471A3E-7312-4F4A-A134-20527DF22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80"/>
                <a:ext cx="806" cy="8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7" name="Rectangle 25">
                <a:extLst>
                  <a:ext uri="{FF2B5EF4-FFF2-40B4-BE49-F238E27FC236}">
                    <a16:creationId xmlns:a16="http://schemas.microsoft.com/office/drawing/2014/main" id="{D08AA8E7-92A4-4758-A3AF-AE38E702B0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2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8" name="Rectangle 26">
                <a:extLst>
                  <a:ext uri="{FF2B5EF4-FFF2-40B4-BE49-F238E27FC236}">
                    <a16:creationId xmlns:a16="http://schemas.microsoft.com/office/drawing/2014/main" id="{1D58958D-DBE9-4AB8-96DF-169036BC63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2"/>
                <a:ext cx="806" cy="7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09" name="Rectangle 27">
                <a:extLst>
                  <a:ext uri="{FF2B5EF4-FFF2-40B4-BE49-F238E27FC236}">
                    <a16:creationId xmlns:a16="http://schemas.microsoft.com/office/drawing/2014/main" id="{77A7309D-594F-4B1F-A718-7321E7C16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7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10" name="Rectangle 28">
                <a:extLst>
                  <a:ext uri="{FF2B5EF4-FFF2-40B4-BE49-F238E27FC236}">
                    <a16:creationId xmlns:a16="http://schemas.microsoft.com/office/drawing/2014/main" id="{2DF07D73-69A7-4E96-BEBD-30F6393AD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8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11" name="Rectangle 29">
                <a:extLst>
                  <a:ext uri="{FF2B5EF4-FFF2-40B4-BE49-F238E27FC236}">
                    <a16:creationId xmlns:a16="http://schemas.microsoft.com/office/drawing/2014/main" id="{3C3A0232-3939-44C5-A353-6881EFEFC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60"/>
                <a:ext cx="806" cy="8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12" name="Rectangle 30">
                <a:extLst>
                  <a:ext uri="{FF2B5EF4-FFF2-40B4-BE49-F238E27FC236}">
                    <a16:creationId xmlns:a16="http://schemas.microsoft.com/office/drawing/2014/main" id="{F3FCD919-FAD6-4E5B-95DC-858F12882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47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13" name="Rectangle 31">
                <a:extLst>
                  <a:ext uri="{FF2B5EF4-FFF2-40B4-BE49-F238E27FC236}">
                    <a16:creationId xmlns:a16="http://schemas.microsoft.com/office/drawing/2014/main" id="{CA621D4D-141E-4534-B81E-2E458CB66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52"/>
                <a:ext cx="806" cy="141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14" name="Rectangle 32">
                <a:extLst>
                  <a:ext uri="{FF2B5EF4-FFF2-40B4-BE49-F238E27FC236}">
                    <a16:creationId xmlns:a16="http://schemas.microsoft.com/office/drawing/2014/main" id="{0F19C7C6-C03A-43E2-825A-AFDB6C844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93"/>
                <a:ext cx="806" cy="222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82" name="Rectangle 33">
                <a:extLst>
                  <a:ext uri="{FF2B5EF4-FFF2-40B4-BE49-F238E27FC236}">
                    <a16:creationId xmlns:a16="http://schemas.microsoft.com/office/drawing/2014/main" id="{3D10BEBD-E6C4-401C-905F-816A477C1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3083"/>
                <a:ext cx="800" cy="526"/>
              </a:xfrm>
              <a:prstGeom prst="rect">
                <a:avLst/>
              </a:pr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pic>
            <p:nvPicPr>
              <p:cNvPr id="183" name="Picture 34">
                <a:extLst>
                  <a:ext uri="{FF2B5EF4-FFF2-40B4-BE49-F238E27FC236}">
                    <a16:creationId xmlns:a16="http://schemas.microsoft.com/office/drawing/2014/main" id="{C8C68CB3-610D-4998-82DA-F125246B84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1" y="3086"/>
                <a:ext cx="801" cy="5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4" name="Rectangle 35">
                <a:extLst>
                  <a:ext uri="{FF2B5EF4-FFF2-40B4-BE49-F238E27FC236}">
                    <a16:creationId xmlns:a16="http://schemas.microsoft.com/office/drawing/2014/main" id="{791A083D-B23A-4D40-9CD0-998E031E3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3083"/>
                <a:ext cx="800" cy="526"/>
              </a:xfrm>
              <a:prstGeom prst="rect">
                <a:avLst/>
              </a:pr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85" name="Rectangle 38">
                <a:extLst>
                  <a:ext uri="{FF2B5EF4-FFF2-40B4-BE49-F238E27FC236}">
                    <a16:creationId xmlns:a16="http://schemas.microsoft.com/office/drawing/2014/main" id="{A6A63A19-C8BB-4667-AB7B-6F605122E2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760"/>
                <a:ext cx="800" cy="3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 dirty="0"/>
              </a:p>
            </p:txBody>
          </p:sp>
          <p:sp>
            <p:nvSpPr>
              <p:cNvPr id="186" name="Rectangle 39">
                <a:extLst>
                  <a:ext uri="{FF2B5EF4-FFF2-40B4-BE49-F238E27FC236}">
                    <a16:creationId xmlns:a16="http://schemas.microsoft.com/office/drawing/2014/main" id="{E20ADA06-0E5C-449A-9CFB-040757ADB3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97"/>
                <a:ext cx="800" cy="185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pic>
            <p:nvPicPr>
              <p:cNvPr id="187" name="Picture 40">
                <a:extLst>
                  <a:ext uri="{FF2B5EF4-FFF2-40B4-BE49-F238E27FC236}">
                    <a16:creationId xmlns:a16="http://schemas.microsoft.com/office/drawing/2014/main" id="{43BB51D9-5977-471D-8691-33B7FA0949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1" y="2700"/>
                <a:ext cx="801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8" name="Rectangle 41">
                <a:extLst>
                  <a:ext uri="{FF2B5EF4-FFF2-40B4-BE49-F238E27FC236}">
                    <a16:creationId xmlns:a16="http://schemas.microsoft.com/office/drawing/2014/main" id="{8FDAB040-CCDA-42B5-9D45-9CC4FFA036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37"/>
                <a:ext cx="800" cy="148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89" name="Rectangle 44">
                <a:extLst>
                  <a:ext uri="{FF2B5EF4-FFF2-40B4-BE49-F238E27FC236}">
                    <a16:creationId xmlns:a16="http://schemas.microsoft.com/office/drawing/2014/main" id="{36404B8F-D184-4A06-860B-7F7785C93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249"/>
                <a:ext cx="800" cy="383"/>
              </a:xfrm>
              <a:prstGeom prst="rect">
                <a:avLst/>
              </a:pr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90" name="Rectangle 45">
                <a:extLst>
                  <a:ext uri="{FF2B5EF4-FFF2-40B4-BE49-F238E27FC236}">
                    <a16:creationId xmlns:a16="http://schemas.microsoft.com/office/drawing/2014/main" id="{68659527-1973-4AD8-84F3-FE10949CAD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093"/>
                <a:ext cx="800" cy="187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191" name="Rectangle 48">
                <a:extLst>
                  <a:ext uri="{FF2B5EF4-FFF2-40B4-BE49-F238E27FC236}">
                    <a16:creationId xmlns:a16="http://schemas.microsoft.com/office/drawing/2014/main" id="{99FD0676-674E-4D9C-AF4E-0A09CC117D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32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2,33</a:t>
                </a:r>
                <a:endParaRPr lang="pt-BR" altLang="pt-BR" sz="1350" dirty="0"/>
              </a:p>
            </p:txBody>
          </p:sp>
          <p:sp>
            <p:nvSpPr>
              <p:cNvPr id="192" name="Rectangle 49">
                <a:extLst>
                  <a:ext uri="{FF2B5EF4-FFF2-40B4-BE49-F238E27FC236}">
                    <a16:creationId xmlns:a16="http://schemas.microsoft.com/office/drawing/2014/main" id="{E27BD394-0E27-47A2-B905-987391421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921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1,20</a:t>
                </a:r>
                <a:endParaRPr lang="pt-BR" altLang="pt-BR" sz="1350" dirty="0"/>
              </a:p>
            </p:txBody>
          </p:sp>
          <p:sp>
            <p:nvSpPr>
              <p:cNvPr id="193" name="Rectangle 50">
                <a:extLst>
                  <a:ext uri="{FF2B5EF4-FFF2-40B4-BE49-F238E27FC236}">
                    <a16:creationId xmlns:a16="http://schemas.microsoft.com/office/drawing/2014/main" id="{F98EF7FB-4E0C-4400-A2B4-BEE8CA781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658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0,69</a:t>
                </a:r>
                <a:endParaRPr lang="pt-BR" altLang="pt-BR" sz="1350" dirty="0"/>
              </a:p>
            </p:txBody>
          </p:sp>
          <p:sp>
            <p:nvSpPr>
              <p:cNvPr id="194" name="Rectangle 51">
                <a:extLst>
                  <a:ext uri="{FF2B5EF4-FFF2-40B4-BE49-F238E27FC236}">
                    <a16:creationId xmlns:a16="http://schemas.microsoft.com/office/drawing/2014/main" id="{8A250DB6-0750-4343-8126-E338C802D3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2" y="23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1,77</a:t>
                </a:r>
                <a:endParaRPr lang="pt-BR" altLang="pt-BR" sz="1350" dirty="0"/>
              </a:p>
            </p:txBody>
          </p:sp>
          <p:sp>
            <p:nvSpPr>
              <p:cNvPr id="195" name="Rectangle 52">
                <a:extLst>
                  <a:ext uri="{FF2B5EF4-FFF2-40B4-BE49-F238E27FC236}">
                    <a16:creationId xmlns:a16="http://schemas.microsoft.com/office/drawing/2014/main" id="{66DB95BA-2E4F-4D22-AE85-2C7757EAE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5" y="2077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0,77</a:t>
                </a:r>
                <a:endParaRPr lang="pt-BR" altLang="pt-BR" sz="1350" dirty="0"/>
              </a:p>
            </p:txBody>
          </p:sp>
        </p:grpSp>
        <p:sp>
          <p:nvSpPr>
            <p:cNvPr id="85" name="Rectangle 54">
              <a:extLst>
                <a:ext uri="{FF2B5EF4-FFF2-40B4-BE49-F238E27FC236}">
                  <a16:creationId xmlns:a16="http://schemas.microsoft.com/office/drawing/2014/main" id="{F5BA131A-D9E6-41A3-9C90-07CF434AB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" y="1405"/>
              <a:ext cx="841" cy="5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86" name="Rectangle 55">
              <a:extLst>
                <a:ext uri="{FF2B5EF4-FFF2-40B4-BE49-F238E27FC236}">
                  <a16:creationId xmlns:a16="http://schemas.microsoft.com/office/drawing/2014/main" id="{88CAB1F9-44BE-4776-BE54-1C58058C4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6" y="1539"/>
              <a:ext cx="299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pt-BR" altLang="pt-BR" sz="2475" b="1">
                  <a:solidFill>
                    <a:srgbClr val="404040"/>
                  </a:solidFill>
                  <a:latin typeface="Agency FB" panose="020B0503020202020204" pitchFamily="34" charset="0"/>
                </a:rPr>
                <a:t>R$ </a:t>
              </a:r>
              <a:endParaRPr lang="pt-BR" altLang="pt-BR" sz="1350"/>
            </a:p>
          </p:txBody>
        </p:sp>
        <p:sp>
          <p:nvSpPr>
            <p:cNvPr id="87" name="Rectangle 56">
              <a:extLst>
                <a:ext uri="{FF2B5EF4-FFF2-40B4-BE49-F238E27FC236}">
                  <a16:creationId xmlns:a16="http://schemas.microsoft.com/office/drawing/2014/main" id="{557DDEF8-011D-4CE0-85C7-18A82D843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" y="1539"/>
              <a:ext cx="40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pt-BR" altLang="pt-BR" sz="2475" b="1" dirty="0">
                  <a:solidFill>
                    <a:srgbClr val="404040"/>
                  </a:solidFill>
                  <a:latin typeface="Agency FB" panose="020B0503020202020204" pitchFamily="34" charset="0"/>
                </a:rPr>
                <a:t>6,76</a:t>
              </a:r>
              <a:endParaRPr lang="pt-BR" altLang="pt-BR" sz="1350" dirty="0"/>
            </a:p>
          </p:txBody>
        </p:sp>
      </p:grpSp>
      <p:pic>
        <p:nvPicPr>
          <p:cNvPr id="196" name="Imagem 195">
            <a:extLst>
              <a:ext uri="{FF2B5EF4-FFF2-40B4-BE49-F238E27FC236}">
                <a16:creationId xmlns:a16="http://schemas.microsoft.com/office/drawing/2014/main" id="{F46601FF-4D8C-4734-B08D-D06B26BD8E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2626" t="42846" r="41424" b="17695"/>
          <a:stretch/>
        </p:blipFill>
        <p:spPr>
          <a:xfrm>
            <a:off x="2360318" y="3134902"/>
            <a:ext cx="1546816" cy="1909790"/>
          </a:xfrm>
          <a:prstGeom prst="rect">
            <a:avLst/>
          </a:prstGeom>
        </p:spPr>
      </p:pic>
      <p:grpSp>
        <p:nvGrpSpPr>
          <p:cNvPr id="197" name="Group 4">
            <a:extLst>
              <a:ext uri="{FF2B5EF4-FFF2-40B4-BE49-F238E27FC236}">
                <a16:creationId xmlns:a16="http://schemas.microsoft.com/office/drawing/2014/main" id="{10A6B37F-18C8-4927-BE35-A11BA64AD8C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85332" y="1922497"/>
            <a:ext cx="3696891" cy="3589735"/>
            <a:chOff x="4228" y="962"/>
            <a:chExt cx="3105" cy="3015"/>
          </a:xfrm>
        </p:grpSpPr>
        <p:sp>
          <p:nvSpPr>
            <p:cNvPr id="198" name="AutoShape 3">
              <a:extLst>
                <a:ext uri="{FF2B5EF4-FFF2-40B4-BE49-F238E27FC236}">
                  <a16:creationId xmlns:a16="http://schemas.microsoft.com/office/drawing/2014/main" id="{6AC4ADA2-AD00-40ED-842E-493F49B643D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28" y="962"/>
              <a:ext cx="3099" cy="3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grpSp>
          <p:nvGrpSpPr>
            <p:cNvPr id="199" name="Group 53">
              <a:extLst>
                <a:ext uri="{FF2B5EF4-FFF2-40B4-BE49-F238E27FC236}">
                  <a16:creationId xmlns:a16="http://schemas.microsoft.com/office/drawing/2014/main" id="{36888B9B-B166-47C8-AD37-8CF6714EE7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962"/>
              <a:ext cx="3105" cy="3015"/>
              <a:chOff x="4228" y="962"/>
              <a:chExt cx="3105" cy="3015"/>
            </a:xfrm>
          </p:grpSpPr>
          <p:pic>
            <p:nvPicPr>
              <p:cNvPr id="203" name="Picture 5">
                <a:extLst>
                  <a:ext uri="{FF2B5EF4-FFF2-40B4-BE49-F238E27FC236}">
                    <a16:creationId xmlns:a16="http://schemas.microsoft.com/office/drawing/2014/main" id="{3B619635-7F05-4582-923E-C127413B78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8" y="962"/>
                <a:ext cx="3105" cy="3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4" name="Rectangle 7">
                <a:extLst>
                  <a:ext uri="{FF2B5EF4-FFF2-40B4-BE49-F238E27FC236}">
                    <a16:creationId xmlns:a16="http://schemas.microsoft.com/office/drawing/2014/main" id="{FC84A18B-0074-4E33-B04D-F905B28D6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131"/>
                <a:ext cx="806" cy="22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05" name="Rectangle 8">
                <a:extLst>
                  <a:ext uri="{FF2B5EF4-FFF2-40B4-BE49-F238E27FC236}">
                    <a16:creationId xmlns:a16="http://schemas.microsoft.com/office/drawing/2014/main" id="{4B184723-8EBE-488E-9C4F-E30238DFDB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59"/>
                <a:ext cx="806" cy="140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06" name="Rectangle 9">
                <a:extLst>
                  <a:ext uri="{FF2B5EF4-FFF2-40B4-BE49-F238E27FC236}">
                    <a16:creationId xmlns:a16="http://schemas.microsoft.com/office/drawing/2014/main" id="{56898B79-165E-42CB-9622-D8B70F0211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99"/>
                <a:ext cx="806" cy="105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07" name="Rectangle 10">
                <a:extLst>
                  <a:ext uri="{FF2B5EF4-FFF2-40B4-BE49-F238E27FC236}">
                    <a16:creationId xmlns:a16="http://schemas.microsoft.com/office/drawing/2014/main" id="{A0E92BE3-63C4-4D0E-BD9D-CD8624984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04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18" name="Rectangle 11">
                <a:extLst>
                  <a:ext uri="{FF2B5EF4-FFF2-40B4-BE49-F238E27FC236}">
                    <a16:creationId xmlns:a16="http://schemas.microsoft.com/office/drawing/2014/main" id="{D5019949-AB0E-4352-9107-D2A82E2C0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92"/>
                <a:ext cx="806" cy="76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19" name="Rectangle 12">
                <a:extLst>
                  <a:ext uri="{FF2B5EF4-FFF2-40B4-BE49-F238E27FC236}">
                    <a16:creationId xmlns:a16="http://schemas.microsoft.com/office/drawing/2014/main" id="{3B329552-1E08-4416-B441-1680A19DC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8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0" name="Rectangle 13">
                <a:extLst>
                  <a:ext uri="{FF2B5EF4-FFF2-40B4-BE49-F238E27FC236}">
                    <a16:creationId xmlns:a16="http://schemas.microsoft.com/office/drawing/2014/main" id="{84B58694-692A-484E-93CA-620142B98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8"/>
                <a:ext cx="806" cy="70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1" name="Rectangle 14">
                <a:extLst>
                  <a:ext uri="{FF2B5EF4-FFF2-40B4-BE49-F238E27FC236}">
                    <a16:creationId xmlns:a16="http://schemas.microsoft.com/office/drawing/2014/main" id="{C5080F51-15BC-4AC0-B8D3-F2EEFBB5F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64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2" name="Rectangle 15">
                <a:extLst>
                  <a:ext uri="{FF2B5EF4-FFF2-40B4-BE49-F238E27FC236}">
                    <a16:creationId xmlns:a16="http://schemas.microsoft.com/office/drawing/2014/main" id="{000B16EF-DBD2-4B67-AD3F-C80AE96314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2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3" name="Rectangle 16">
                <a:extLst>
                  <a:ext uri="{FF2B5EF4-FFF2-40B4-BE49-F238E27FC236}">
                    <a16:creationId xmlns:a16="http://schemas.microsoft.com/office/drawing/2014/main" id="{941972BC-9F6F-4E97-A3B6-DA82A2F00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54"/>
                <a:ext cx="806" cy="82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4" name="Rectangle 17">
                <a:extLst>
                  <a:ext uri="{FF2B5EF4-FFF2-40B4-BE49-F238E27FC236}">
                    <a16:creationId xmlns:a16="http://schemas.microsoft.com/office/drawing/2014/main" id="{74FA584A-0414-40C9-8373-FF5A7088B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36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5" name="Rectangle 18">
                <a:extLst>
                  <a:ext uri="{FF2B5EF4-FFF2-40B4-BE49-F238E27FC236}">
                    <a16:creationId xmlns:a16="http://schemas.microsoft.com/office/drawing/2014/main" id="{DC5224EE-6443-4C33-A4DA-EF5D430AF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41"/>
                <a:ext cx="806" cy="128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6" name="Rectangle 19">
                <a:extLst>
                  <a:ext uri="{FF2B5EF4-FFF2-40B4-BE49-F238E27FC236}">
                    <a16:creationId xmlns:a16="http://schemas.microsoft.com/office/drawing/2014/main" id="{E0764587-C281-4C2F-A371-AD0B8D3090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69"/>
                <a:ext cx="806" cy="217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7" name="Rectangle 20">
                <a:extLst>
                  <a:ext uri="{FF2B5EF4-FFF2-40B4-BE49-F238E27FC236}">
                    <a16:creationId xmlns:a16="http://schemas.microsoft.com/office/drawing/2014/main" id="{9D7BE0FD-DE71-495C-9D79-5D0EB1BEDE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096"/>
                <a:ext cx="806" cy="233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8" name="Rectangle 21">
                <a:extLst>
                  <a:ext uri="{FF2B5EF4-FFF2-40B4-BE49-F238E27FC236}">
                    <a16:creationId xmlns:a16="http://schemas.microsoft.com/office/drawing/2014/main" id="{DAB628BE-7DC6-4933-BD03-56AD7443AE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29"/>
                <a:ext cx="806" cy="152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29" name="Rectangle 22">
                <a:extLst>
                  <a:ext uri="{FF2B5EF4-FFF2-40B4-BE49-F238E27FC236}">
                    <a16:creationId xmlns:a16="http://schemas.microsoft.com/office/drawing/2014/main" id="{7F0E1137-237C-46A7-83BC-0AC26ADB4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81"/>
                <a:ext cx="806" cy="111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0" name="Rectangle 23">
                <a:extLst>
                  <a:ext uri="{FF2B5EF4-FFF2-40B4-BE49-F238E27FC236}">
                    <a16:creationId xmlns:a16="http://schemas.microsoft.com/office/drawing/2014/main" id="{9E499544-6A4A-4A29-A62E-1195AC715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592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1" name="Rectangle 24">
                <a:extLst>
                  <a:ext uri="{FF2B5EF4-FFF2-40B4-BE49-F238E27FC236}">
                    <a16:creationId xmlns:a16="http://schemas.microsoft.com/office/drawing/2014/main" id="{1371BAE6-AD39-4317-B71E-992B76BDF0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80"/>
                <a:ext cx="806" cy="8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2" name="Rectangle 25">
                <a:extLst>
                  <a:ext uri="{FF2B5EF4-FFF2-40B4-BE49-F238E27FC236}">
                    <a16:creationId xmlns:a16="http://schemas.microsoft.com/office/drawing/2014/main" id="{46E4AA4F-BC6D-4D50-B2AD-7154107DED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2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3" name="Rectangle 26">
                <a:extLst>
                  <a:ext uri="{FF2B5EF4-FFF2-40B4-BE49-F238E27FC236}">
                    <a16:creationId xmlns:a16="http://schemas.microsoft.com/office/drawing/2014/main" id="{B40A592C-4822-4D5E-A142-13108B7EE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2"/>
                <a:ext cx="806" cy="7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4" name="Rectangle 27">
                <a:extLst>
                  <a:ext uri="{FF2B5EF4-FFF2-40B4-BE49-F238E27FC236}">
                    <a16:creationId xmlns:a16="http://schemas.microsoft.com/office/drawing/2014/main" id="{8824625B-4965-4070-B47E-A7128076A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7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5" name="Rectangle 28">
                <a:extLst>
                  <a:ext uri="{FF2B5EF4-FFF2-40B4-BE49-F238E27FC236}">
                    <a16:creationId xmlns:a16="http://schemas.microsoft.com/office/drawing/2014/main" id="{6042946F-FF3A-4051-9AB8-4EB9BFC02E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8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6" name="Rectangle 29">
                <a:extLst>
                  <a:ext uri="{FF2B5EF4-FFF2-40B4-BE49-F238E27FC236}">
                    <a16:creationId xmlns:a16="http://schemas.microsoft.com/office/drawing/2014/main" id="{A0FB2F36-4647-44EA-84A5-AD64FB783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60"/>
                <a:ext cx="806" cy="8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7" name="Rectangle 30">
                <a:extLst>
                  <a:ext uri="{FF2B5EF4-FFF2-40B4-BE49-F238E27FC236}">
                    <a16:creationId xmlns:a16="http://schemas.microsoft.com/office/drawing/2014/main" id="{5D638ADD-6684-4976-A607-746949543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47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8" name="Rectangle 31">
                <a:extLst>
                  <a:ext uri="{FF2B5EF4-FFF2-40B4-BE49-F238E27FC236}">
                    <a16:creationId xmlns:a16="http://schemas.microsoft.com/office/drawing/2014/main" id="{228883B9-B273-4C07-8D12-AF2C37CA7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52"/>
                <a:ext cx="806" cy="141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39" name="Rectangle 32">
                <a:extLst>
                  <a:ext uri="{FF2B5EF4-FFF2-40B4-BE49-F238E27FC236}">
                    <a16:creationId xmlns:a16="http://schemas.microsoft.com/office/drawing/2014/main" id="{5CF7E255-0472-4AEB-B102-4552F23A2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93"/>
                <a:ext cx="806" cy="222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40" name="Rectangle 33">
                <a:extLst>
                  <a:ext uri="{FF2B5EF4-FFF2-40B4-BE49-F238E27FC236}">
                    <a16:creationId xmlns:a16="http://schemas.microsoft.com/office/drawing/2014/main" id="{24F151D5-10AB-40EF-A486-DB32EACCE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3211"/>
                <a:ext cx="800" cy="398"/>
              </a:xfrm>
              <a:prstGeom prst="rect">
                <a:avLst/>
              </a:pr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41" name="Rectangle 38">
                <a:extLst>
                  <a:ext uri="{FF2B5EF4-FFF2-40B4-BE49-F238E27FC236}">
                    <a16:creationId xmlns:a16="http://schemas.microsoft.com/office/drawing/2014/main" id="{663B46AB-EA49-4960-A688-81F069EEC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772"/>
                <a:ext cx="800" cy="438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 dirty="0"/>
              </a:p>
            </p:txBody>
          </p:sp>
          <p:sp>
            <p:nvSpPr>
              <p:cNvPr id="242" name="Rectangle 39">
                <a:extLst>
                  <a:ext uri="{FF2B5EF4-FFF2-40B4-BE49-F238E27FC236}">
                    <a16:creationId xmlns:a16="http://schemas.microsoft.com/office/drawing/2014/main" id="{54992722-9C1E-4B55-8F97-E897F81BE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97"/>
                <a:ext cx="800" cy="185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pic>
            <p:nvPicPr>
              <p:cNvPr id="243" name="Picture 40">
                <a:extLst>
                  <a:ext uri="{FF2B5EF4-FFF2-40B4-BE49-F238E27FC236}">
                    <a16:creationId xmlns:a16="http://schemas.microsoft.com/office/drawing/2014/main" id="{CFB31DFA-EEDA-450F-9782-7E93FECD18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1" y="2700"/>
                <a:ext cx="801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4" name="Rectangle 41">
                <a:extLst>
                  <a:ext uri="{FF2B5EF4-FFF2-40B4-BE49-F238E27FC236}">
                    <a16:creationId xmlns:a16="http://schemas.microsoft.com/office/drawing/2014/main" id="{E3DD8786-1005-4DD9-B9F8-4D4EDE8CB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58"/>
                <a:ext cx="800" cy="127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45" name="Rectangle 44">
                <a:extLst>
                  <a:ext uri="{FF2B5EF4-FFF2-40B4-BE49-F238E27FC236}">
                    <a16:creationId xmlns:a16="http://schemas.microsoft.com/office/drawing/2014/main" id="{B273BB8A-49E5-4330-B3DE-AABE8D5FC1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14"/>
                <a:ext cx="800" cy="248"/>
              </a:xfrm>
              <a:prstGeom prst="rect">
                <a:avLst/>
              </a:pr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46" name="Rectangle 45">
                <a:extLst>
                  <a:ext uri="{FF2B5EF4-FFF2-40B4-BE49-F238E27FC236}">
                    <a16:creationId xmlns:a16="http://schemas.microsoft.com/office/drawing/2014/main" id="{FEE3191F-F6F9-47E3-BC3B-7DE72C15D3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117"/>
                <a:ext cx="800" cy="29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/>
              </a:p>
            </p:txBody>
          </p:sp>
          <p:sp>
            <p:nvSpPr>
              <p:cNvPr id="247" name="Rectangle 48">
                <a:extLst>
                  <a:ext uri="{FF2B5EF4-FFF2-40B4-BE49-F238E27FC236}">
                    <a16:creationId xmlns:a16="http://schemas.microsoft.com/office/drawing/2014/main" id="{4295C5E9-91C0-41BB-B934-F49FB8655C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32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1,80</a:t>
                </a:r>
                <a:endParaRPr lang="pt-BR" altLang="pt-BR" sz="1350" dirty="0"/>
              </a:p>
            </p:txBody>
          </p:sp>
          <p:sp>
            <p:nvSpPr>
              <p:cNvPr id="248" name="Rectangle 49">
                <a:extLst>
                  <a:ext uri="{FF2B5EF4-FFF2-40B4-BE49-F238E27FC236}">
                    <a16:creationId xmlns:a16="http://schemas.microsoft.com/office/drawing/2014/main" id="{8F0554AB-8A51-4728-B4DB-70CD46A28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897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1,72</a:t>
                </a:r>
                <a:endParaRPr lang="pt-BR" altLang="pt-BR" sz="1350" dirty="0"/>
              </a:p>
            </p:txBody>
          </p:sp>
          <p:sp>
            <p:nvSpPr>
              <p:cNvPr id="249" name="Rectangle 50">
                <a:extLst>
                  <a:ext uri="{FF2B5EF4-FFF2-40B4-BE49-F238E27FC236}">
                    <a16:creationId xmlns:a16="http://schemas.microsoft.com/office/drawing/2014/main" id="{8B22C564-1C1A-4EBF-B930-959A84B07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658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0,56</a:t>
                </a:r>
                <a:endParaRPr lang="pt-BR" altLang="pt-BR" sz="1350" dirty="0"/>
              </a:p>
            </p:txBody>
          </p:sp>
          <p:sp>
            <p:nvSpPr>
              <p:cNvPr id="250" name="Rectangle 51">
                <a:extLst>
                  <a:ext uri="{FF2B5EF4-FFF2-40B4-BE49-F238E27FC236}">
                    <a16:creationId xmlns:a16="http://schemas.microsoft.com/office/drawing/2014/main" id="{DC294912-7A99-40C9-AD3A-DCE790846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2" y="23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0,67</a:t>
                </a:r>
                <a:endParaRPr lang="pt-BR" altLang="pt-BR" sz="1350" dirty="0"/>
              </a:p>
            </p:txBody>
          </p:sp>
          <p:sp>
            <p:nvSpPr>
              <p:cNvPr id="251" name="Rectangle 52">
                <a:extLst>
                  <a:ext uri="{FF2B5EF4-FFF2-40B4-BE49-F238E27FC236}">
                    <a16:creationId xmlns:a16="http://schemas.microsoft.com/office/drawing/2014/main" id="{ABCE35FA-9446-4D97-A0BC-92A0E2F65C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5" y="2077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00"/>
                <a:r>
                  <a:rPr lang="pt-BR" altLang="pt-BR" sz="1725" b="1" dirty="0">
                    <a:solidFill>
                      <a:srgbClr val="FFFFFF"/>
                    </a:solidFill>
                    <a:latin typeface="Aharoni" panose="02010803020104030203" pitchFamily="2" charset="-79"/>
                  </a:rPr>
                  <a:t>1,39</a:t>
                </a:r>
                <a:endParaRPr lang="pt-BR" altLang="pt-BR" sz="1350" dirty="0"/>
              </a:p>
            </p:txBody>
          </p:sp>
        </p:grpSp>
        <p:sp>
          <p:nvSpPr>
            <p:cNvPr id="200" name="Rectangle 54">
              <a:extLst>
                <a:ext uri="{FF2B5EF4-FFF2-40B4-BE49-F238E27FC236}">
                  <a16:creationId xmlns:a16="http://schemas.microsoft.com/office/drawing/2014/main" id="{1EA7DB61-E075-4592-8B1C-7FA4A9326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" y="1405"/>
              <a:ext cx="841" cy="5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/>
            </a:p>
          </p:txBody>
        </p:sp>
        <p:sp>
          <p:nvSpPr>
            <p:cNvPr id="201" name="Rectangle 55">
              <a:extLst>
                <a:ext uri="{FF2B5EF4-FFF2-40B4-BE49-F238E27FC236}">
                  <a16:creationId xmlns:a16="http://schemas.microsoft.com/office/drawing/2014/main" id="{7AF7BB5D-E561-424B-A8DE-947C2D506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6" y="1539"/>
              <a:ext cx="299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pt-BR" altLang="pt-BR" sz="2475" b="1">
                  <a:solidFill>
                    <a:srgbClr val="404040"/>
                  </a:solidFill>
                  <a:latin typeface="Agency FB" panose="020B0503020202020204" pitchFamily="34" charset="0"/>
                </a:rPr>
                <a:t>R$ </a:t>
              </a:r>
              <a:endParaRPr lang="pt-BR" altLang="pt-BR" sz="1350"/>
            </a:p>
          </p:txBody>
        </p:sp>
        <p:sp>
          <p:nvSpPr>
            <p:cNvPr id="202" name="Rectangle 56">
              <a:extLst>
                <a:ext uri="{FF2B5EF4-FFF2-40B4-BE49-F238E27FC236}">
                  <a16:creationId xmlns:a16="http://schemas.microsoft.com/office/drawing/2014/main" id="{3952D40F-77E7-45EC-9439-09E5B2465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" y="1539"/>
              <a:ext cx="35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r>
                <a:rPr lang="pt-BR" altLang="pt-BR" sz="2475" b="1" dirty="0">
                  <a:solidFill>
                    <a:srgbClr val="404040"/>
                  </a:solidFill>
                  <a:latin typeface="Agency FB" panose="020B0503020202020204" pitchFamily="34" charset="0"/>
                </a:rPr>
                <a:t>6,14</a:t>
              </a:r>
              <a:endParaRPr lang="pt-BR" altLang="pt-BR" sz="1350" dirty="0"/>
            </a:p>
          </p:txBody>
        </p:sp>
      </p:grpSp>
      <p:pic>
        <p:nvPicPr>
          <p:cNvPr id="252" name="Imagem 251">
            <a:extLst>
              <a:ext uri="{FF2B5EF4-FFF2-40B4-BE49-F238E27FC236}">
                <a16:creationId xmlns:a16="http://schemas.microsoft.com/office/drawing/2014/main" id="{C60D62F3-F2FC-4C65-9961-44EB78A480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2626" t="42846" r="41424" b="17695"/>
          <a:stretch/>
        </p:blipFill>
        <p:spPr>
          <a:xfrm>
            <a:off x="7139575" y="3208721"/>
            <a:ext cx="1546816" cy="1909790"/>
          </a:xfrm>
          <a:prstGeom prst="rect">
            <a:avLst/>
          </a:prstGeom>
        </p:spPr>
      </p:pic>
      <p:sp>
        <p:nvSpPr>
          <p:cNvPr id="253" name="Retângulo 252">
            <a:extLst>
              <a:ext uri="{FF2B5EF4-FFF2-40B4-BE49-F238E27FC236}">
                <a16:creationId xmlns:a16="http://schemas.microsoft.com/office/drawing/2014/main" id="{883590FC-3377-4950-8491-710F4E97508B}"/>
              </a:ext>
            </a:extLst>
          </p:cNvPr>
          <p:cNvSpPr/>
          <p:nvPr/>
        </p:nvSpPr>
        <p:spPr>
          <a:xfrm rot="21018798">
            <a:off x="5423510" y="4125120"/>
            <a:ext cx="3220892" cy="1015663"/>
          </a:xfrm>
          <a:prstGeom prst="rect">
            <a:avLst/>
          </a:prstGeom>
          <a:solidFill>
            <a:schemeClr val="bg1">
              <a:alpha val="86000"/>
            </a:schemeClr>
          </a:solidFill>
          <a:ln w="63500">
            <a:solidFill>
              <a:srgbClr val="00206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pt-BR" sz="3000" b="1" dirty="0">
                <a:ln w="6600">
                  <a:solidFill>
                    <a:srgbClr val="C0504D">
                      <a:lumMod val="7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Arial" panose="020B0604020202020204"/>
              </a:rPr>
              <a:t>R$ 1,24 </a:t>
            </a:r>
          </a:p>
          <a:p>
            <a:pPr algn="ctr" defTabSz="342900">
              <a:defRPr/>
            </a:pPr>
            <a:r>
              <a:rPr lang="pt-BR" sz="3000" b="1" dirty="0">
                <a:ln w="6600">
                  <a:solidFill>
                    <a:srgbClr val="C0504D">
                      <a:lumMod val="7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Arial" panose="020B0604020202020204"/>
              </a:rPr>
              <a:t>Perda do erário</a:t>
            </a:r>
            <a:endParaRPr lang="pt-BR" sz="788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Arial" panose="020B0604020202020204"/>
            </a:endParaRPr>
          </a:p>
        </p:txBody>
      </p:sp>
      <p:sp>
        <p:nvSpPr>
          <p:cNvPr id="254" name="Retângulo 253">
            <a:extLst>
              <a:ext uri="{FF2B5EF4-FFF2-40B4-BE49-F238E27FC236}">
                <a16:creationId xmlns:a16="http://schemas.microsoft.com/office/drawing/2014/main" id="{A31A29F8-D9EB-4DD5-8C49-BA18526949BB}"/>
              </a:ext>
            </a:extLst>
          </p:cNvPr>
          <p:cNvSpPr/>
          <p:nvPr/>
        </p:nvSpPr>
        <p:spPr>
          <a:xfrm rot="21018798">
            <a:off x="2950621" y="1970317"/>
            <a:ext cx="3032306" cy="1719830"/>
          </a:xfrm>
          <a:prstGeom prst="rect">
            <a:avLst/>
          </a:prstGeom>
          <a:solidFill>
            <a:schemeClr val="bg1">
              <a:alpha val="86000"/>
            </a:schemeClr>
          </a:solidFill>
          <a:ln w="63500">
            <a:solidFill>
              <a:srgbClr val="FF000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 defTabSz="342900">
              <a:defRPr/>
            </a:pPr>
            <a:endParaRPr lang="pt-BR" sz="788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Arial" panose="020B0604020202020204"/>
            </a:endParaRPr>
          </a:p>
          <a:p>
            <a:pPr algn="ctr" defTabSz="342900">
              <a:defRPr/>
            </a:pPr>
            <a:r>
              <a:rPr lang="pt-BR" sz="3000" b="1" dirty="0">
                <a:ln w="6600">
                  <a:solidFill>
                    <a:srgbClr val="C0504D">
                      <a:lumMod val="7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Arial" panose="020B0604020202020204"/>
              </a:rPr>
              <a:t>R$ 0,62 </a:t>
            </a:r>
          </a:p>
          <a:p>
            <a:pPr algn="ctr" defTabSz="342900">
              <a:defRPr/>
            </a:pPr>
            <a:r>
              <a:rPr lang="pt-BR" sz="3000" b="1" dirty="0">
                <a:ln w="6600">
                  <a:solidFill>
                    <a:srgbClr val="C0504D">
                      <a:lumMod val="7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Arial" panose="020B0604020202020204"/>
              </a:rPr>
              <a:t>Redução preço ilegal</a:t>
            </a:r>
          </a:p>
          <a:p>
            <a:pPr algn="ctr" defTabSz="342900">
              <a:defRPr/>
            </a:pPr>
            <a:endParaRPr lang="pt-BR" sz="788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Arial" panose="020B0604020202020204"/>
            </a:endParaRPr>
          </a:p>
        </p:txBody>
      </p:sp>
      <p:sp>
        <p:nvSpPr>
          <p:cNvPr id="255" name="Retângulo 254">
            <a:extLst>
              <a:ext uri="{FF2B5EF4-FFF2-40B4-BE49-F238E27FC236}">
                <a16:creationId xmlns:a16="http://schemas.microsoft.com/office/drawing/2014/main" id="{04469203-10FB-441B-AF1B-890FCEE15A16}"/>
              </a:ext>
            </a:extLst>
          </p:cNvPr>
          <p:cNvSpPr/>
          <p:nvPr/>
        </p:nvSpPr>
        <p:spPr>
          <a:xfrm rot="21018798">
            <a:off x="607321" y="4366998"/>
            <a:ext cx="3220892" cy="1015663"/>
          </a:xfrm>
          <a:prstGeom prst="rect">
            <a:avLst/>
          </a:prstGeom>
          <a:solidFill>
            <a:schemeClr val="bg1">
              <a:alpha val="86000"/>
            </a:schemeClr>
          </a:solidFill>
          <a:ln w="63500">
            <a:solidFill>
              <a:srgbClr val="00206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pt-BR" sz="3000" b="1" dirty="0">
                <a:ln w="6600">
                  <a:solidFill>
                    <a:srgbClr val="C0504D">
                      <a:lumMod val="7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Arial" panose="020B0604020202020204"/>
              </a:rPr>
              <a:t>R$ 0,62</a:t>
            </a:r>
          </a:p>
          <a:p>
            <a:pPr algn="ctr" defTabSz="342900">
              <a:defRPr/>
            </a:pPr>
            <a:r>
              <a:rPr lang="pt-BR" sz="3000" b="1" dirty="0">
                <a:ln w="6600">
                  <a:solidFill>
                    <a:srgbClr val="C0504D">
                      <a:lumMod val="7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Arial" panose="020B0604020202020204"/>
              </a:rPr>
              <a:t>embolsado</a:t>
            </a:r>
            <a:endParaRPr lang="pt-BR" sz="788" b="1" dirty="0">
              <a:ln w="6600">
                <a:solidFill>
                  <a:srgbClr val="C0504D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0504D"/>
                </a:outerShdw>
              </a:effectLst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6944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254" grpId="0" animBg="1"/>
      <p:bldP spid="25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32066A-31AC-4D58-B00B-46AE625C851D}"/>
              </a:ext>
            </a:extLst>
          </p:cNvPr>
          <p:cNvSpPr txBox="1"/>
          <p:nvPr/>
        </p:nvSpPr>
        <p:spPr>
          <a:xfrm>
            <a:off x="1346928" y="431318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rgbClr val="595959"/>
                </a:solidFill>
                <a:latin typeface="Arial" panose="020B0604020202020204"/>
              </a:rPr>
              <a:t>Concorrência desleal: fraudes que impactam diretamente no preço dos combustíveis </a:t>
            </a:r>
            <a:endParaRPr lang="en-US" sz="2400" b="1" dirty="0">
              <a:solidFill>
                <a:srgbClr val="595959"/>
              </a:solidFill>
              <a:latin typeface="Arial" panose="020B0604020202020204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BE80D7A-1654-4CA1-984D-9664BF2AE8E8}"/>
              </a:ext>
            </a:extLst>
          </p:cNvPr>
          <p:cNvSpPr txBox="1">
            <a:spLocks/>
          </p:cNvSpPr>
          <p:nvPr/>
        </p:nvSpPr>
        <p:spPr>
          <a:xfrm>
            <a:off x="762000" y="1592997"/>
            <a:ext cx="6144968" cy="564086"/>
          </a:xfrm>
          <a:prstGeom prst="rect">
            <a:avLst/>
          </a:prstGeom>
        </p:spPr>
        <p:txBody>
          <a:bodyPr vert="horz" lIns="70904" tIns="35452" rIns="70904" bIns="35452" rtlCol="0">
            <a:noAutofit/>
          </a:bodyPr>
          <a:lstStyle>
            <a:lvl1pPr marL="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16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232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348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4641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5799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696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48121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69279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715">
              <a:spcBef>
                <a:spcPts val="0"/>
              </a:spcBef>
              <a:defRPr/>
            </a:pPr>
            <a:r>
              <a:rPr lang="pt-BR" sz="1500" b="1" dirty="0">
                <a:solidFill>
                  <a:srgbClr val="F58014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Sonegação/inadimplência: Dificuldade para tipificar</a:t>
            </a:r>
            <a:br>
              <a:rPr lang="pt-BR" sz="1500" b="1" dirty="0">
                <a:solidFill>
                  <a:srgbClr val="F58014"/>
                </a:solidFill>
                <a:latin typeface="Arial"/>
                <a:ea typeface="Century Gothic" charset="0"/>
                <a:cs typeface="Arial" panose="020B0604020202020204" pitchFamily="34" charset="0"/>
              </a:rPr>
            </a:br>
            <a:r>
              <a:rPr lang="pt-BR" sz="1200" b="1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R$</a:t>
            </a:r>
            <a:r>
              <a:rPr lang="pt-BR" sz="1200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 </a:t>
            </a:r>
            <a:r>
              <a:rPr lang="pt-BR" sz="1200" b="1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14 bilhões/ano </a:t>
            </a:r>
            <a:r>
              <a:rPr lang="pt-BR" sz="1200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 + </a:t>
            </a:r>
            <a:r>
              <a:rPr lang="pt-BR" sz="1200" b="1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R$ 70 bilhões </a:t>
            </a:r>
            <a:r>
              <a:rPr lang="pt-BR" sz="1200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inscritos na dívida ativa dos estados</a:t>
            </a:r>
            <a:endParaRPr lang="pt-BR" sz="1200" b="1" dirty="0">
              <a:solidFill>
                <a:srgbClr val="FF0000"/>
              </a:solidFill>
              <a:latin typeface="Albertus Extra Bold"/>
              <a:cs typeface="Arial" panose="020B0604020202020204" pitchFamily="34" charset="0"/>
            </a:endParaRPr>
          </a:p>
        </p:txBody>
      </p:sp>
      <p:sp>
        <p:nvSpPr>
          <p:cNvPr id="23" name="Rectangle 120">
            <a:extLst>
              <a:ext uri="{FF2B5EF4-FFF2-40B4-BE49-F238E27FC236}">
                <a16:creationId xmlns:a16="http://schemas.microsoft.com/office/drawing/2014/main" id="{20B267BA-607D-46FF-B10A-CA643F76FDD9}"/>
              </a:ext>
            </a:extLst>
          </p:cNvPr>
          <p:cNvSpPr/>
          <p:nvPr/>
        </p:nvSpPr>
        <p:spPr>
          <a:xfrm>
            <a:off x="609583" y="1608940"/>
            <a:ext cx="89562" cy="718302"/>
          </a:xfrm>
          <a:prstGeom prst="rect">
            <a:avLst/>
          </a:prstGeom>
          <a:solidFill>
            <a:srgbClr val="00A2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sz="1350"/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9CD58449-6E34-4901-815E-E8866FAE6DD0}"/>
              </a:ext>
            </a:extLst>
          </p:cNvPr>
          <p:cNvGrpSpPr/>
          <p:nvPr/>
        </p:nvGrpSpPr>
        <p:grpSpPr>
          <a:xfrm>
            <a:off x="569924" y="2556267"/>
            <a:ext cx="8285083" cy="1084450"/>
            <a:chOff x="563980" y="2768033"/>
            <a:chExt cx="11046777" cy="1445933"/>
          </a:xfrm>
        </p:grpSpPr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E3F8CFE-0775-4871-8E5F-D724140A6DAB}"/>
                </a:ext>
              </a:extLst>
            </p:cNvPr>
            <p:cNvGrpSpPr/>
            <p:nvPr/>
          </p:nvGrpSpPr>
          <p:grpSpPr>
            <a:xfrm>
              <a:off x="884374" y="3114826"/>
              <a:ext cx="10726383" cy="1099140"/>
              <a:chOff x="809625" y="5035255"/>
              <a:chExt cx="10507792" cy="1356462"/>
            </a:xfrm>
          </p:grpSpPr>
          <p:pic>
            <p:nvPicPr>
              <p:cNvPr id="35" name="Imagem 34">
                <a:extLst>
                  <a:ext uri="{FF2B5EF4-FFF2-40B4-BE49-F238E27FC236}">
                    <a16:creationId xmlns:a16="http://schemas.microsoft.com/office/drawing/2014/main" id="{EB3C8856-6958-4DB3-89C6-0E245E89F4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2946" y="5594228"/>
                <a:ext cx="2612706" cy="797489"/>
              </a:xfrm>
              <a:prstGeom prst="rect">
                <a:avLst/>
              </a:prstGeom>
            </p:spPr>
          </p:pic>
          <p:pic>
            <p:nvPicPr>
              <p:cNvPr id="36" name="Imagem 35">
                <a:extLst>
                  <a:ext uri="{FF2B5EF4-FFF2-40B4-BE49-F238E27FC236}">
                    <a16:creationId xmlns:a16="http://schemas.microsoft.com/office/drawing/2014/main" id="{8FE330C2-9811-489D-9DF7-4B75A23CC9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52659" y="5594228"/>
                <a:ext cx="2612706" cy="797489"/>
              </a:xfrm>
              <a:prstGeom prst="rect">
                <a:avLst/>
              </a:prstGeom>
            </p:spPr>
          </p:pic>
          <p:pic>
            <p:nvPicPr>
              <p:cNvPr id="37" name="Imagem 36">
                <a:extLst>
                  <a:ext uri="{FF2B5EF4-FFF2-40B4-BE49-F238E27FC236}">
                    <a16:creationId xmlns:a16="http://schemas.microsoft.com/office/drawing/2014/main" id="{D5ED3713-D5CC-4D30-BC45-6A4626DE04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48609" y="5594228"/>
                <a:ext cx="2612706" cy="797489"/>
              </a:xfrm>
              <a:prstGeom prst="rect">
                <a:avLst/>
              </a:prstGeom>
            </p:spPr>
          </p:pic>
          <p:pic>
            <p:nvPicPr>
              <p:cNvPr id="38" name="Imagem 37">
                <a:extLst>
                  <a:ext uri="{FF2B5EF4-FFF2-40B4-BE49-F238E27FC236}">
                    <a16:creationId xmlns:a16="http://schemas.microsoft.com/office/drawing/2014/main" id="{283C39B3-D43C-4EA7-92BE-32D18684E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45778" y="5594228"/>
                <a:ext cx="2612706" cy="797489"/>
              </a:xfrm>
              <a:prstGeom prst="rect">
                <a:avLst/>
              </a:prstGeom>
            </p:spPr>
          </p:pic>
          <p:pic>
            <p:nvPicPr>
              <p:cNvPr id="39" name="Imagem 38">
                <a:extLst>
                  <a:ext uri="{FF2B5EF4-FFF2-40B4-BE49-F238E27FC236}">
                    <a16:creationId xmlns:a16="http://schemas.microsoft.com/office/drawing/2014/main" id="{C58F97FB-572F-41F6-88A0-AEA429179D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9625" y="5742704"/>
                <a:ext cx="1040926" cy="649013"/>
              </a:xfrm>
              <a:prstGeom prst="rect">
                <a:avLst/>
              </a:prstGeom>
            </p:spPr>
          </p:pic>
          <p:pic>
            <p:nvPicPr>
              <p:cNvPr id="40" name="Imagem 39">
                <a:extLst>
                  <a:ext uri="{FF2B5EF4-FFF2-40B4-BE49-F238E27FC236}">
                    <a16:creationId xmlns:a16="http://schemas.microsoft.com/office/drawing/2014/main" id="{C1F5F8CF-A16D-4AC7-86FA-1BFAF0CA0E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10276491" y="5742704"/>
                <a:ext cx="1040926" cy="649013"/>
              </a:xfrm>
              <a:prstGeom prst="rect">
                <a:avLst/>
              </a:prstGeom>
            </p:spPr>
          </p:pic>
          <p:pic>
            <p:nvPicPr>
              <p:cNvPr id="41" name="Imagem 40">
                <a:extLst>
                  <a:ext uri="{FF2B5EF4-FFF2-40B4-BE49-F238E27FC236}">
                    <a16:creationId xmlns:a16="http://schemas.microsoft.com/office/drawing/2014/main" id="{03DE1E3A-6A2F-4E8D-8770-3FCB85C7A2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88753" y="5929639"/>
                <a:ext cx="256997" cy="387185"/>
              </a:xfrm>
              <a:prstGeom prst="rect">
                <a:avLst/>
              </a:prstGeom>
            </p:spPr>
          </p:pic>
          <p:pic>
            <p:nvPicPr>
              <p:cNvPr id="42" name="Imagem 41">
                <a:extLst>
                  <a:ext uri="{FF2B5EF4-FFF2-40B4-BE49-F238E27FC236}">
                    <a16:creationId xmlns:a16="http://schemas.microsoft.com/office/drawing/2014/main" id="{F8F05C25-3EAB-42AE-9FC0-CC67CC47C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91357" y="5929639"/>
                <a:ext cx="256997" cy="387185"/>
              </a:xfrm>
              <a:prstGeom prst="rect">
                <a:avLst/>
              </a:prstGeom>
            </p:spPr>
          </p:pic>
          <p:pic>
            <p:nvPicPr>
              <p:cNvPr id="43" name="Imagem 42">
                <a:extLst>
                  <a:ext uri="{FF2B5EF4-FFF2-40B4-BE49-F238E27FC236}">
                    <a16:creationId xmlns:a16="http://schemas.microsoft.com/office/drawing/2014/main" id="{3FA387BB-6218-441A-A9CF-F977FA528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68970" y="5929640"/>
                <a:ext cx="256997" cy="387185"/>
              </a:xfrm>
              <a:prstGeom prst="rect">
                <a:avLst/>
              </a:prstGeom>
            </p:spPr>
          </p:pic>
          <p:pic>
            <p:nvPicPr>
              <p:cNvPr id="44" name="Imagem 15">
                <a:extLst>
                  <a:ext uri="{FF2B5EF4-FFF2-40B4-BE49-F238E27FC236}">
                    <a16:creationId xmlns:a16="http://schemas.microsoft.com/office/drawing/2014/main" id="{B03DC93F-7BB7-4861-8A43-C0C312A50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67336" y="5940397"/>
                <a:ext cx="256997" cy="387185"/>
              </a:xfrm>
              <a:prstGeom prst="rect">
                <a:avLst/>
              </a:prstGeom>
            </p:spPr>
          </p:pic>
          <p:pic>
            <p:nvPicPr>
              <p:cNvPr id="45" name="Imagem 16">
                <a:extLst>
                  <a:ext uri="{FF2B5EF4-FFF2-40B4-BE49-F238E27FC236}">
                    <a16:creationId xmlns:a16="http://schemas.microsoft.com/office/drawing/2014/main" id="{6910385C-2E94-4FC6-9D01-3C174BC272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58744" y="5292137"/>
                <a:ext cx="1120174" cy="863292"/>
              </a:xfrm>
              <a:prstGeom prst="rect">
                <a:avLst/>
              </a:prstGeom>
            </p:spPr>
          </p:pic>
          <p:pic>
            <p:nvPicPr>
              <p:cNvPr id="46" name="Imagem 17">
                <a:extLst>
                  <a:ext uri="{FF2B5EF4-FFF2-40B4-BE49-F238E27FC236}">
                    <a16:creationId xmlns:a16="http://schemas.microsoft.com/office/drawing/2014/main" id="{CAFD08E7-CD28-470B-845F-724523D7A4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65179" y="5237390"/>
                <a:ext cx="1124387" cy="918039"/>
              </a:xfrm>
              <a:prstGeom prst="rect">
                <a:avLst/>
              </a:prstGeom>
            </p:spPr>
          </p:pic>
          <p:pic>
            <p:nvPicPr>
              <p:cNvPr id="47" name="Imagem 18" descr="Uma imagem contendo xícara, louça&#10;&#10;Descrição gerada com alta confiança">
                <a:extLst>
                  <a:ext uri="{FF2B5EF4-FFF2-40B4-BE49-F238E27FC236}">
                    <a16:creationId xmlns:a16="http://schemas.microsoft.com/office/drawing/2014/main" id="{22E5CB5F-E441-49EC-9C37-906E80EE3C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89280" y="5035255"/>
                <a:ext cx="1217032" cy="1120174"/>
              </a:xfrm>
              <a:prstGeom prst="rect">
                <a:avLst/>
              </a:prstGeom>
            </p:spPr>
          </p:pic>
          <p:pic>
            <p:nvPicPr>
              <p:cNvPr id="48" name="Imagem 19" descr="Uma imagem contendo gráficos vetoriais&#10;&#10;Descrição gerada com alta confiança">
                <a:extLst>
                  <a:ext uri="{FF2B5EF4-FFF2-40B4-BE49-F238E27FC236}">
                    <a16:creationId xmlns:a16="http://schemas.microsoft.com/office/drawing/2014/main" id="{97CA8CF9-D328-480D-B370-DCE9DB2BE1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flipH="1">
                <a:off x="7497597" y="5206701"/>
                <a:ext cx="1355946" cy="948728"/>
              </a:xfrm>
              <a:prstGeom prst="rect">
                <a:avLst/>
              </a:prstGeom>
            </p:spPr>
          </p:pic>
          <p:pic>
            <p:nvPicPr>
              <p:cNvPr id="49" name="Imagem 20">
                <a:extLst>
                  <a:ext uri="{FF2B5EF4-FFF2-40B4-BE49-F238E27FC236}">
                    <a16:creationId xmlns:a16="http://schemas.microsoft.com/office/drawing/2014/main" id="{9EFD7F42-E62C-461C-9B5A-BC23AAE563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72458" y="5180310"/>
                <a:ext cx="791703" cy="964361"/>
              </a:xfrm>
              <a:prstGeom prst="rect">
                <a:avLst/>
              </a:prstGeom>
            </p:spPr>
          </p:pic>
        </p:grpSp>
        <p:sp>
          <p:nvSpPr>
            <p:cNvPr id="26" name="Retângulo 48">
              <a:extLst>
                <a:ext uri="{FF2B5EF4-FFF2-40B4-BE49-F238E27FC236}">
                  <a16:creationId xmlns:a16="http://schemas.microsoft.com/office/drawing/2014/main" id="{AC8EAF39-61BE-4D51-A744-899139ADFA9E}"/>
                </a:ext>
              </a:extLst>
            </p:cNvPr>
            <p:cNvSpPr/>
            <p:nvPr/>
          </p:nvSpPr>
          <p:spPr>
            <a:xfrm>
              <a:off x="563980" y="2836470"/>
              <a:ext cx="1550151" cy="369327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</p:spPr>
          <p:txBody>
            <a:bodyPr wrap="square" lIns="91436" tIns="45718" rIns="91436" bIns="45718">
              <a:spAutoFit/>
            </a:bodyPr>
            <a:lstStyle/>
            <a:p>
              <a:pPr algn="ctr" defTabSz="685715">
                <a:defRPr/>
              </a:pPr>
              <a:r>
                <a:rPr lang="pt-BR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Importação</a:t>
              </a:r>
            </a:p>
          </p:txBody>
        </p:sp>
        <p:sp>
          <p:nvSpPr>
            <p:cNvPr id="27" name="Retângulo 49">
              <a:extLst>
                <a:ext uri="{FF2B5EF4-FFF2-40B4-BE49-F238E27FC236}">
                  <a16:creationId xmlns:a16="http://schemas.microsoft.com/office/drawing/2014/main" id="{63907AFB-D5F1-47F6-9BA8-527A6DF08024}"/>
                </a:ext>
              </a:extLst>
            </p:cNvPr>
            <p:cNvSpPr/>
            <p:nvPr/>
          </p:nvSpPr>
          <p:spPr>
            <a:xfrm>
              <a:off x="2908559" y="2836470"/>
              <a:ext cx="1421309" cy="369327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</p:spPr>
          <p:txBody>
            <a:bodyPr wrap="square" lIns="91436" tIns="45718" rIns="91436" bIns="45718">
              <a:spAutoFit/>
            </a:bodyPr>
            <a:lstStyle/>
            <a:p>
              <a:pPr algn="ctr" defTabSz="685715">
                <a:defRPr/>
              </a:pPr>
              <a:r>
                <a:rPr lang="pt-BR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Produção</a:t>
              </a:r>
            </a:p>
          </p:txBody>
        </p:sp>
        <p:sp>
          <p:nvSpPr>
            <p:cNvPr id="28" name="Retângulo 50">
              <a:extLst>
                <a:ext uri="{FF2B5EF4-FFF2-40B4-BE49-F238E27FC236}">
                  <a16:creationId xmlns:a16="http://schemas.microsoft.com/office/drawing/2014/main" id="{3246874A-8BB5-4762-BF8D-9B5C86504C59}"/>
                </a:ext>
              </a:extLst>
            </p:cNvPr>
            <p:cNvSpPr/>
            <p:nvPr/>
          </p:nvSpPr>
          <p:spPr>
            <a:xfrm>
              <a:off x="5088491" y="2836470"/>
              <a:ext cx="1561096" cy="369327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</p:spPr>
          <p:txBody>
            <a:bodyPr wrap="square" lIns="91436" tIns="45718" rIns="91436" bIns="45718">
              <a:spAutoFit/>
            </a:bodyPr>
            <a:lstStyle/>
            <a:p>
              <a:pPr algn="ctr" defTabSz="685715">
                <a:defRPr/>
              </a:pPr>
              <a:r>
                <a:rPr lang="pt-BR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Distribuição</a:t>
              </a:r>
            </a:p>
          </p:txBody>
        </p:sp>
        <p:sp>
          <p:nvSpPr>
            <p:cNvPr id="29" name="Retângulo 51">
              <a:extLst>
                <a:ext uri="{FF2B5EF4-FFF2-40B4-BE49-F238E27FC236}">
                  <a16:creationId xmlns:a16="http://schemas.microsoft.com/office/drawing/2014/main" id="{777F8A26-2DDB-4136-92A4-1C26CF58BB08}"/>
                </a:ext>
              </a:extLst>
            </p:cNvPr>
            <p:cNvSpPr/>
            <p:nvPr/>
          </p:nvSpPr>
          <p:spPr>
            <a:xfrm>
              <a:off x="7340770" y="2792920"/>
              <a:ext cx="1807889" cy="369327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</p:spPr>
          <p:txBody>
            <a:bodyPr wrap="square" lIns="91436" tIns="45718" rIns="91436" bIns="45718">
              <a:spAutoFit/>
            </a:bodyPr>
            <a:lstStyle/>
            <a:p>
              <a:pPr algn="ctr" defTabSz="685715">
                <a:defRPr/>
              </a:pPr>
              <a:r>
                <a:rPr lang="pt-BR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Transporte</a:t>
              </a:r>
            </a:p>
          </p:txBody>
        </p:sp>
        <p:sp>
          <p:nvSpPr>
            <p:cNvPr id="30" name="Retângulo 53">
              <a:extLst>
                <a:ext uri="{FF2B5EF4-FFF2-40B4-BE49-F238E27FC236}">
                  <a16:creationId xmlns:a16="http://schemas.microsoft.com/office/drawing/2014/main" id="{21A17884-9011-4E47-9FC1-EB923CC910EA}"/>
                </a:ext>
              </a:extLst>
            </p:cNvPr>
            <p:cNvSpPr/>
            <p:nvPr/>
          </p:nvSpPr>
          <p:spPr>
            <a:xfrm>
              <a:off x="9870898" y="2792920"/>
              <a:ext cx="1603056" cy="369327"/>
            </a:xfrm>
            <a:prstGeom prst="rect">
              <a:avLst/>
            </a:prstGeom>
            <a:solidFill>
              <a:srgbClr val="00A2BB"/>
            </a:solidFill>
            <a:ln>
              <a:noFill/>
            </a:ln>
          </p:spPr>
          <p:txBody>
            <a:bodyPr wrap="square" lIns="91436" tIns="45718" rIns="91436" bIns="45718">
              <a:spAutoFit/>
            </a:bodyPr>
            <a:lstStyle/>
            <a:p>
              <a:pPr algn="ctr" defTabSz="685715">
                <a:defRPr/>
              </a:pPr>
              <a:r>
                <a:rPr lang="pt-BR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Revenda</a:t>
              </a:r>
            </a:p>
          </p:txBody>
        </p:sp>
        <p:pic>
          <p:nvPicPr>
            <p:cNvPr id="31" name="Graphic 49">
              <a:extLst>
                <a:ext uri="{FF2B5EF4-FFF2-40B4-BE49-F238E27FC236}">
                  <a16:creationId xmlns:a16="http://schemas.microsoft.com/office/drawing/2014/main" id="{A9000B74-DBAC-4338-BA05-CD75AA9C31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b="15442"/>
            <a:stretch/>
          </p:blipFill>
          <p:spPr>
            <a:xfrm>
              <a:off x="2263187" y="2811583"/>
              <a:ext cx="472384" cy="495300"/>
            </a:xfrm>
            <a:prstGeom prst="rect">
              <a:avLst/>
            </a:prstGeom>
          </p:spPr>
        </p:pic>
        <p:pic>
          <p:nvPicPr>
            <p:cNvPr id="32" name="Graphic 50">
              <a:extLst>
                <a:ext uri="{FF2B5EF4-FFF2-40B4-BE49-F238E27FC236}">
                  <a16:creationId xmlns:a16="http://schemas.microsoft.com/office/drawing/2014/main" id="{0738DA44-92C4-4999-A87B-3BE475ED35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b="15442"/>
            <a:stretch/>
          </p:blipFill>
          <p:spPr>
            <a:xfrm>
              <a:off x="4472987" y="2811583"/>
              <a:ext cx="472384" cy="495300"/>
            </a:xfrm>
            <a:prstGeom prst="rect">
              <a:avLst/>
            </a:prstGeom>
          </p:spPr>
        </p:pic>
        <p:pic>
          <p:nvPicPr>
            <p:cNvPr id="33" name="Graphic 51">
              <a:extLst>
                <a:ext uri="{FF2B5EF4-FFF2-40B4-BE49-F238E27FC236}">
                  <a16:creationId xmlns:a16="http://schemas.microsoft.com/office/drawing/2014/main" id="{F867142C-DAEF-4B01-9E00-8317FB8B8A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b="15442"/>
            <a:stretch/>
          </p:blipFill>
          <p:spPr>
            <a:xfrm>
              <a:off x="6758987" y="2768033"/>
              <a:ext cx="472384" cy="495300"/>
            </a:xfrm>
            <a:prstGeom prst="rect">
              <a:avLst/>
            </a:prstGeom>
          </p:spPr>
        </p:pic>
        <p:pic>
          <p:nvPicPr>
            <p:cNvPr id="34" name="Graphic 52">
              <a:extLst>
                <a:ext uri="{FF2B5EF4-FFF2-40B4-BE49-F238E27FC236}">
                  <a16:creationId xmlns:a16="http://schemas.microsoft.com/office/drawing/2014/main" id="{9A24C649-2102-4AE0-8D30-8324080BD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b="15442"/>
            <a:stretch/>
          </p:blipFill>
          <p:spPr>
            <a:xfrm>
              <a:off x="9273587" y="2768033"/>
              <a:ext cx="472384" cy="495300"/>
            </a:xfrm>
            <a:prstGeom prst="rect">
              <a:avLst/>
            </a:prstGeom>
          </p:spPr>
        </p:pic>
      </p:grpSp>
      <p:grpSp>
        <p:nvGrpSpPr>
          <p:cNvPr id="50" name="Group 67">
            <a:extLst>
              <a:ext uri="{FF2B5EF4-FFF2-40B4-BE49-F238E27FC236}">
                <a16:creationId xmlns:a16="http://schemas.microsoft.com/office/drawing/2014/main" id="{673254A7-F6BA-4C99-BD36-546D742E7FB9}"/>
              </a:ext>
            </a:extLst>
          </p:cNvPr>
          <p:cNvGrpSpPr/>
          <p:nvPr/>
        </p:nvGrpSpPr>
        <p:grpSpPr>
          <a:xfrm>
            <a:off x="666318" y="4012829"/>
            <a:ext cx="4824665" cy="1530602"/>
            <a:chOff x="641013" y="4068251"/>
            <a:chExt cx="6432887" cy="2040802"/>
          </a:xfrm>
        </p:grpSpPr>
        <p:sp>
          <p:nvSpPr>
            <p:cNvPr id="51" name="Retângulo 48">
              <a:extLst>
                <a:ext uri="{FF2B5EF4-FFF2-40B4-BE49-F238E27FC236}">
                  <a16:creationId xmlns:a16="http://schemas.microsoft.com/office/drawing/2014/main" id="{12D35B43-51F0-4350-B273-E18CD8D12F25}"/>
                </a:ext>
              </a:extLst>
            </p:cNvPr>
            <p:cNvSpPr/>
            <p:nvPr/>
          </p:nvSpPr>
          <p:spPr>
            <a:xfrm>
              <a:off x="641013" y="4068251"/>
              <a:ext cx="6369387" cy="36932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wrap="square" lIns="91436" tIns="45718" rIns="91436" bIns="45718">
              <a:spAutoFit/>
            </a:bodyPr>
            <a:lstStyle/>
            <a:p>
              <a:pPr algn="ctr" defTabSz="685715">
                <a:defRPr/>
              </a:pPr>
              <a:r>
                <a:rPr lang="pt-BR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Fraudes Tributárias</a:t>
              </a:r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4ECDE483-407C-41E9-800C-64D707F6E589}"/>
                </a:ext>
              </a:extLst>
            </p:cNvPr>
            <p:cNvSpPr/>
            <p:nvPr/>
          </p:nvSpPr>
          <p:spPr>
            <a:xfrm>
              <a:off x="641013" y="4416282"/>
              <a:ext cx="3909008" cy="1692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50000"/>
                </a:lnSpc>
                <a:defRPr/>
              </a:pPr>
              <a:r>
                <a:rPr lang="pt-BR" sz="1200" b="1" kern="0" dirty="0">
                  <a:solidFill>
                    <a:srgbClr val="F5801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Sonegação</a:t>
              </a:r>
            </a:p>
            <a:p>
              <a:pPr marL="214313" indent="-214313" defTabSz="685800"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Adulteração (% anidro / metanol / solventes)  </a:t>
              </a:r>
            </a:p>
            <a:p>
              <a:pPr marL="214313" indent="-214313" defTabSz="685800"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Vendas sem NF, “meia” Nota , N.F canceladas</a:t>
              </a:r>
            </a:p>
            <a:p>
              <a:pPr marL="214313" indent="-214313" defTabSz="685800"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Vendas Interestaduais Fictícias</a:t>
              </a:r>
            </a:p>
            <a:p>
              <a:pPr marL="214313" indent="-214313" defTabSz="685800"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Desvio de finalidade nas importações</a:t>
              </a:r>
              <a:br>
                <a:rPr lang="pt-BR" sz="975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975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 exportações</a:t>
              </a:r>
            </a:p>
          </p:txBody>
        </p:sp>
        <p:sp>
          <p:nvSpPr>
            <p:cNvPr id="53" name="Retângulo 59">
              <a:extLst>
                <a:ext uri="{FF2B5EF4-FFF2-40B4-BE49-F238E27FC236}">
                  <a16:creationId xmlns:a16="http://schemas.microsoft.com/office/drawing/2014/main" id="{BFC81211-1ADE-47B9-9288-ECE1EE50761D}"/>
                </a:ext>
              </a:extLst>
            </p:cNvPr>
            <p:cNvSpPr/>
            <p:nvPr/>
          </p:nvSpPr>
          <p:spPr>
            <a:xfrm>
              <a:off x="4679695" y="4415758"/>
              <a:ext cx="2394205" cy="1092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50000"/>
                </a:lnSpc>
                <a:defRPr/>
              </a:pPr>
              <a:r>
                <a:rPr lang="pt-BR" sz="1200" b="1" kern="0" dirty="0">
                  <a:solidFill>
                    <a:srgbClr val="F5801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Inadimplência</a:t>
              </a:r>
            </a:p>
            <a:p>
              <a:pPr marL="214313" indent="-214313" defTabSz="685800">
                <a:buClr>
                  <a:srgbClr val="F58014"/>
                </a:buClr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Empresas de Fachada / Barrigas de aluguel</a:t>
              </a:r>
            </a:p>
            <a:p>
              <a:pPr marL="214313" indent="-214313" defTabSz="685800">
                <a:buClr>
                  <a:srgbClr val="F58014"/>
                </a:buClr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Devedores Contumazes </a:t>
              </a:r>
            </a:p>
          </p:txBody>
        </p:sp>
      </p:grpSp>
      <p:grpSp>
        <p:nvGrpSpPr>
          <p:cNvPr id="54" name="Group 68">
            <a:extLst>
              <a:ext uri="{FF2B5EF4-FFF2-40B4-BE49-F238E27FC236}">
                <a16:creationId xmlns:a16="http://schemas.microsoft.com/office/drawing/2014/main" id="{4DB336EC-FEEE-4CF6-B0B0-019FF38A261D}"/>
              </a:ext>
            </a:extLst>
          </p:cNvPr>
          <p:cNvGrpSpPr/>
          <p:nvPr/>
        </p:nvGrpSpPr>
        <p:grpSpPr>
          <a:xfrm>
            <a:off x="4832614" y="3698227"/>
            <a:ext cx="4021724" cy="1305790"/>
            <a:chOff x="6324599" y="4627258"/>
            <a:chExt cx="5362299" cy="1741052"/>
          </a:xfrm>
        </p:grpSpPr>
        <p:sp>
          <p:nvSpPr>
            <p:cNvPr id="55" name="Retângulo 48">
              <a:extLst>
                <a:ext uri="{FF2B5EF4-FFF2-40B4-BE49-F238E27FC236}">
                  <a16:creationId xmlns:a16="http://schemas.microsoft.com/office/drawing/2014/main" id="{A58833C7-2F28-4E8D-ADE0-17425E6EBDA6}"/>
                </a:ext>
              </a:extLst>
            </p:cNvPr>
            <p:cNvSpPr/>
            <p:nvPr/>
          </p:nvSpPr>
          <p:spPr>
            <a:xfrm>
              <a:off x="6324599" y="4627258"/>
              <a:ext cx="5232039" cy="36932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wrap="square" lIns="91436" tIns="45718" rIns="91436" bIns="45718">
              <a:spAutoFit/>
            </a:bodyPr>
            <a:lstStyle/>
            <a:p>
              <a:pPr algn="ctr" defTabSz="685715">
                <a:defRPr/>
              </a:pPr>
              <a:r>
                <a:rPr lang="pt-BR" sz="12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Fraudes Operacionais</a:t>
              </a:r>
            </a:p>
          </p:txBody>
        </p:sp>
        <p:sp>
          <p:nvSpPr>
            <p:cNvPr id="56" name="Retângulo 59">
              <a:extLst>
                <a:ext uri="{FF2B5EF4-FFF2-40B4-BE49-F238E27FC236}">
                  <a16:creationId xmlns:a16="http://schemas.microsoft.com/office/drawing/2014/main" id="{EB072569-1D8B-47E3-90E7-A2E34415A6EE}"/>
                </a:ext>
              </a:extLst>
            </p:cNvPr>
            <p:cNvSpPr/>
            <p:nvPr/>
          </p:nvSpPr>
          <p:spPr>
            <a:xfrm>
              <a:off x="7260610" y="5044872"/>
              <a:ext cx="4426288" cy="1323438"/>
            </a:xfrm>
            <a:prstGeom prst="rect">
              <a:avLst/>
            </a:prstGeom>
          </p:spPr>
          <p:txBody>
            <a:bodyPr wrap="square" numCol="1">
              <a:spAutoFit/>
            </a:bodyPr>
            <a:lstStyle/>
            <a:p>
              <a:pPr marL="214313" indent="-214313" defTabSz="685800">
                <a:buClr>
                  <a:srgbClr val="F58014"/>
                </a:buClr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Adulteração </a:t>
              </a:r>
            </a:p>
            <a:p>
              <a:pPr marL="214313" indent="-214313" defTabSz="685800">
                <a:buClr>
                  <a:srgbClr val="F58014"/>
                </a:buClr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Roubo de Cargas / Dutos</a:t>
              </a:r>
            </a:p>
            <a:p>
              <a:pPr marL="214313" indent="-214313" defTabSz="685800">
                <a:buClr>
                  <a:srgbClr val="F58014"/>
                </a:buClr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“Formuladoras”&amp; “Batedeiras”  Clandestinas</a:t>
              </a:r>
            </a:p>
            <a:p>
              <a:pPr marL="214313" indent="-214313" defTabSz="685800">
                <a:buClr>
                  <a:srgbClr val="F58014"/>
                </a:buClr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Bomba Fraudada</a:t>
              </a:r>
            </a:p>
            <a:p>
              <a:pPr marL="214313" indent="-214313" defTabSz="685800">
                <a:buClr>
                  <a:srgbClr val="F58014"/>
                </a:buClr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Burlar a Marca </a:t>
              </a:r>
            </a:p>
            <a:p>
              <a:pPr marL="214313" indent="-214313" defTabSz="685800">
                <a:buClr>
                  <a:srgbClr val="F58014"/>
                </a:buClr>
                <a:buFont typeface="Arial" panose="020B0604020202020204" pitchFamily="34" charset="0"/>
                <a:buChar char="•"/>
                <a:defRPr/>
              </a:pPr>
              <a:r>
                <a:rPr lang="pt-BR" sz="975" kern="0" dirty="0">
                  <a:latin typeface="Arial" panose="020B0604020202020204" pitchFamily="34" charset="0"/>
                  <a:cs typeface="Arial" panose="020B0604020202020204" pitchFamily="34" charset="0"/>
                </a:rPr>
                <a:t>Postos Piratas</a:t>
              </a:r>
            </a:p>
          </p:txBody>
        </p:sp>
      </p:grp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756228F4-09A9-4F2E-8FC3-64607572D1DD}"/>
              </a:ext>
            </a:extLst>
          </p:cNvPr>
          <p:cNvSpPr txBox="1">
            <a:spLocks/>
          </p:cNvSpPr>
          <p:nvPr/>
        </p:nvSpPr>
        <p:spPr>
          <a:xfrm>
            <a:off x="771109" y="2075145"/>
            <a:ext cx="7677215" cy="473159"/>
          </a:xfrm>
          <a:prstGeom prst="rect">
            <a:avLst/>
          </a:prstGeom>
        </p:spPr>
        <p:txBody>
          <a:bodyPr vert="horz" lIns="70904" tIns="35452" rIns="70904" bIns="35452" rtlCol="0">
            <a:noAutofit/>
          </a:bodyPr>
          <a:lstStyle>
            <a:lvl1pPr marL="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4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116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4232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6348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84641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05799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26960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48121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69279" indent="0" algn="ctr" defTabSz="1042320" rtl="0" eaLnBrk="1" latinLnBrk="0" hangingPunct="1">
              <a:spcBef>
                <a:spcPct val="20000"/>
              </a:spcBef>
              <a:buFont typeface="Arial" pitchFamily="34" charset="0"/>
              <a:buNone/>
              <a:defRPr sz="2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715">
              <a:spcBef>
                <a:spcPts val="0"/>
              </a:spcBef>
              <a:defRPr/>
            </a:pPr>
            <a:r>
              <a:rPr lang="pt-BR" sz="1500" b="1" dirty="0">
                <a:solidFill>
                  <a:srgbClr val="F58014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Fraudes operacionais: Complexidade para fiscalizar</a:t>
            </a:r>
            <a:br>
              <a:rPr lang="pt-BR" sz="1500" b="1" dirty="0">
                <a:solidFill>
                  <a:srgbClr val="F58014"/>
                </a:solidFill>
                <a:latin typeface="Arial"/>
                <a:ea typeface="Century Gothic" charset="0"/>
                <a:cs typeface="Arial" panose="020B0604020202020204" pitchFamily="34" charset="0"/>
              </a:rPr>
            </a:br>
            <a:r>
              <a:rPr lang="pt-BR" sz="1200" b="1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R$</a:t>
            </a:r>
            <a:r>
              <a:rPr lang="pt-BR" sz="1200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 </a:t>
            </a:r>
            <a:r>
              <a:rPr lang="pt-BR" sz="1200" b="1" dirty="0">
                <a:solidFill>
                  <a:prstClr val="black"/>
                </a:solidFill>
                <a:latin typeface="Arial"/>
                <a:ea typeface="Century Gothic" charset="0"/>
                <a:cs typeface="Arial" panose="020B0604020202020204" pitchFamily="34" charset="0"/>
              </a:rPr>
              <a:t>15 bilhões/ano</a:t>
            </a:r>
            <a:endParaRPr lang="pt-BR" sz="1200" dirty="0">
              <a:solidFill>
                <a:prstClr val="black"/>
              </a:solidFill>
              <a:latin typeface="Albertus Extra Bold"/>
              <a:cs typeface="Arial" panose="020B0604020202020204" pitchFamily="34" charset="0"/>
            </a:endParaRPr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BBA974CE-3EF3-48ED-8FCE-823FA9476FAC}"/>
              </a:ext>
            </a:extLst>
          </p:cNvPr>
          <p:cNvSpPr/>
          <p:nvPr/>
        </p:nvSpPr>
        <p:spPr>
          <a:xfrm>
            <a:off x="5911537" y="6002733"/>
            <a:ext cx="323246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8113" defTabSz="685800" eaLnBrk="0" fontAlgn="base">
              <a:spcBef>
                <a:spcPct val="0"/>
              </a:spcBef>
            </a:pPr>
            <a:r>
              <a:rPr lang="pt-BR" sz="675" dirty="0">
                <a:solidFill>
                  <a:srgbClr val="00206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Fontes: Receita Federal; CONFAZ; ANP</a:t>
            </a:r>
          </a:p>
          <a:p>
            <a:pPr marL="138113" defTabSz="685800" eaLnBrk="0" fontAlgn="base">
              <a:spcBef>
                <a:spcPct val="0"/>
              </a:spcBef>
            </a:pPr>
            <a:r>
              <a:rPr lang="pt-BR" sz="675" dirty="0">
                <a:solidFill>
                  <a:srgbClr val="00206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(*) Considera as previsão oficiais de crescimento do PIB Brasileiro (BCB)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3F04EA8F-6D18-4B09-9516-757124C5F721}"/>
              </a:ext>
            </a:extLst>
          </p:cNvPr>
          <p:cNvSpPr txBox="1"/>
          <p:nvPr/>
        </p:nvSpPr>
        <p:spPr>
          <a:xfrm>
            <a:off x="649571" y="5445003"/>
            <a:ext cx="834870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eaLnBrk="0" fontAlgn="base">
              <a:spcBef>
                <a:spcPct val="0"/>
              </a:spcBef>
              <a:spcAft>
                <a:spcPct val="0"/>
              </a:spcAft>
            </a:pPr>
            <a:r>
              <a:rPr lang="pt-BR" sz="1350" dirty="0">
                <a:solidFill>
                  <a:srgbClr val="00206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Nos próximos 10 anos, com o crescimento do PIB, perdas acumulados podem chegar a </a:t>
            </a:r>
            <a:r>
              <a:rPr lang="pt-BR" sz="2100" b="1" dirty="0">
                <a:solidFill>
                  <a:srgbClr val="00206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R$ 159 bi.</a:t>
            </a:r>
          </a:p>
        </p:txBody>
      </p:sp>
    </p:spTree>
    <p:extLst>
      <p:ext uri="{BB962C8B-B14F-4D97-AF65-F5344CB8AC3E}">
        <p14:creationId xmlns:p14="http://schemas.microsoft.com/office/powerpoint/2010/main" val="215725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57" grpId="0"/>
      <p:bldP spid="58" grpId="0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4" descr="Ativo 2.png">
            <a:extLst>
              <a:ext uri="{FF2B5EF4-FFF2-40B4-BE49-F238E27FC236}">
                <a16:creationId xmlns:a16="http://schemas.microsoft.com/office/drawing/2014/main" id="{EA68AD02-8326-4022-98CD-8CBB95098A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76400"/>
            <a:ext cx="3076479" cy="4026140"/>
          </a:xfrm>
          <a:prstGeom prst="rect">
            <a:avLst/>
          </a:prstGeom>
        </p:spPr>
      </p:pic>
      <p:grpSp>
        <p:nvGrpSpPr>
          <p:cNvPr id="116" name="Agrupar 115">
            <a:extLst>
              <a:ext uri="{FF2B5EF4-FFF2-40B4-BE49-F238E27FC236}">
                <a16:creationId xmlns:a16="http://schemas.microsoft.com/office/drawing/2014/main" id="{9FF834AC-3B19-464C-8535-4D9715A1FEFA}"/>
              </a:ext>
            </a:extLst>
          </p:cNvPr>
          <p:cNvGrpSpPr/>
          <p:nvPr/>
        </p:nvGrpSpPr>
        <p:grpSpPr>
          <a:xfrm>
            <a:off x="942584" y="2964789"/>
            <a:ext cx="2966303" cy="1292718"/>
            <a:chOff x="9032" y="5391711"/>
            <a:chExt cx="3347584" cy="2020447"/>
          </a:xfrm>
        </p:grpSpPr>
        <p:sp>
          <p:nvSpPr>
            <p:cNvPr id="117" name="CaixaDeTexto 116">
              <a:extLst>
                <a:ext uri="{FF2B5EF4-FFF2-40B4-BE49-F238E27FC236}">
                  <a16:creationId xmlns:a16="http://schemas.microsoft.com/office/drawing/2014/main" id="{8E0A9EAF-BDA0-4627-A811-1BB867BFC324}"/>
                </a:ext>
              </a:extLst>
            </p:cNvPr>
            <p:cNvSpPr txBox="1"/>
            <p:nvPr/>
          </p:nvSpPr>
          <p:spPr>
            <a:xfrm>
              <a:off x="9032" y="5391711"/>
              <a:ext cx="2956007" cy="469012"/>
            </a:xfrm>
            <a:prstGeom prst="rect">
              <a:avLst/>
            </a:prstGeom>
            <a:solidFill>
              <a:srgbClr val="D76100"/>
            </a:solidFill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1350" b="1" dirty="0">
                  <a:solidFill>
                    <a:srgbClr val="FFFFFF"/>
                  </a:solidFill>
                  <a:latin typeface="Arial" panose="020B0604020202020204"/>
                  <a:sym typeface="Helvetica Neue"/>
                </a:rPr>
                <a:t>2 ) Tributação diferenciada</a:t>
              </a:r>
              <a:endParaRPr lang="pt-BR" sz="1350" dirty="0">
                <a:solidFill>
                  <a:srgbClr val="FFFFFF"/>
                </a:solidFill>
                <a:latin typeface="Arial" panose="020B0604020202020204"/>
                <a:sym typeface="Helvetica Neue"/>
              </a:endParaRPr>
            </a:p>
          </p:txBody>
        </p:sp>
        <p:sp>
          <p:nvSpPr>
            <p:cNvPr id="118" name="Retângulo 117">
              <a:extLst>
                <a:ext uri="{FF2B5EF4-FFF2-40B4-BE49-F238E27FC236}">
                  <a16:creationId xmlns:a16="http://schemas.microsoft.com/office/drawing/2014/main" id="{F462F30A-70C0-49F0-8E9D-036C4970C09C}"/>
                </a:ext>
              </a:extLst>
            </p:cNvPr>
            <p:cNvSpPr/>
            <p:nvPr/>
          </p:nvSpPr>
          <p:spPr>
            <a:xfrm>
              <a:off x="116383" y="5799377"/>
              <a:ext cx="3240233" cy="16127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pt-BR" sz="105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-  Alíquotas de ICMS entre estados</a:t>
              </a:r>
            </a:p>
            <a:p>
              <a:pPr marL="64294" indent="-64294">
                <a:lnSpc>
                  <a:spcPct val="150000"/>
                </a:lnSpc>
                <a:buFontTx/>
                <a:buChar char="-"/>
                <a:defRPr/>
              </a:pPr>
              <a:r>
                <a:rPr lang="pt-BR" sz="105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 Gasolina, naftas e solventes</a:t>
              </a:r>
            </a:p>
            <a:p>
              <a:pPr marL="64294" indent="-64294">
                <a:lnSpc>
                  <a:spcPct val="150000"/>
                </a:lnSpc>
                <a:buFontTx/>
                <a:buChar char="-"/>
                <a:defRPr/>
              </a:pPr>
              <a:r>
                <a:rPr lang="pt-BR" sz="105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 Metanol vs. Etanol Hidratado</a:t>
              </a:r>
            </a:p>
            <a:p>
              <a:pPr marL="64294" indent="-64294">
                <a:lnSpc>
                  <a:spcPct val="150000"/>
                </a:lnSpc>
                <a:buFontTx/>
                <a:buChar char="-"/>
                <a:defRPr/>
              </a:pPr>
              <a:r>
                <a:rPr lang="pt-BR" sz="105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 Fim de definitividade do ICMS pelo STF</a:t>
              </a:r>
              <a:endParaRPr lang="pt-BR" sz="900" dirty="0">
                <a:solidFill>
                  <a:prstClr val="black"/>
                </a:solidFill>
                <a:latin typeface="Arial" panose="020B0604020202020204"/>
                <a:sym typeface="Helvetica Neue"/>
              </a:endParaRPr>
            </a:p>
          </p:txBody>
        </p:sp>
      </p:grpSp>
      <p:grpSp>
        <p:nvGrpSpPr>
          <p:cNvPr id="119" name="Agrupar 118">
            <a:extLst>
              <a:ext uri="{FF2B5EF4-FFF2-40B4-BE49-F238E27FC236}">
                <a16:creationId xmlns:a16="http://schemas.microsoft.com/office/drawing/2014/main" id="{20F01AAE-C3B3-47AC-9EEA-FC3793A897DD}"/>
              </a:ext>
            </a:extLst>
          </p:cNvPr>
          <p:cNvGrpSpPr/>
          <p:nvPr/>
        </p:nvGrpSpPr>
        <p:grpSpPr>
          <a:xfrm>
            <a:off x="892460" y="4260084"/>
            <a:ext cx="2684930" cy="1273563"/>
            <a:chOff x="2659889" y="5653952"/>
            <a:chExt cx="2568935" cy="1698083"/>
          </a:xfrm>
        </p:grpSpPr>
        <p:sp>
          <p:nvSpPr>
            <p:cNvPr id="120" name="CaixaDeTexto 119">
              <a:extLst>
                <a:ext uri="{FF2B5EF4-FFF2-40B4-BE49-F238E27FC236}">
                  <a16:creationId xmlns:a16="http://schemas.microsoft.com/office/drawing/2014/main" id="{42DB5047-19F7-4E24-941B-B0CB457E7BFC}"/>
                </a:ext>
              </a:extLst>
            </p:cNvPr>
            <p:cNvSpPr txBox="1"/>
            <p:nvPr/>
          </p:nvSpPr>
          <p:spPr>
            <a:xfrm>
              <a:off x="2712523" y="5653952"/>
              <a:ext cx="2516301" cy="400109"/>
            </a:xfrm>
            <a:prstGeom prst="rect">
              <a:avLst/>
            </a:prstGeom>
            <a:solidFill>
              <a:srgbClr val="D76100"/>
            </a:solidFill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1350" b="1" dirty="0">
                  <a:solidFill>
                    <a:srgbClr val="FFFFFF"/>
                  </a:solidFill>
                  <a:latin typeface="Arial" panose="020B0604020202020204"/>
                  <a:sym typeface="Helvetica Neue"/>
                </a:rPr>
                <a:t>3 ) Gaps do Law </a:t>
              </a:r>
              <a:r>
                <a:rPr lang="pt-BR" sz="1350" b="1" dirty="0" err="1">
                  <a:solidFill>
                    <a:srgbClr val="FFFFFF"/>
                  </a:solidFill>
                  <a:latin typeface="Arial" panose="020B0604020202020204"/>
                  <a:sym typeface="Helvetica Neue"/>
                </a:rPr>
                <a:t>Enforcement</a:t>
              </a:r>
              <a:endParaRPr lang="pt-BR" sz="1350" dirty="0">
                <a:solidFill>
                  <a:srgbClr val="FFFFFF"/>
                </a:solidFill>
                <a:latin typeface="Arial" panose="020B0604020202020204"/>
                <a:sym typeface="Helvetica Neue"/>
              </a:endParaRPr>
            </a:p>
          </p:txBody>
        </p:sp>
        <p:sp>
          <p:nvSpPr>
            <p:cNvPr id="121" name="Retângulo 120">
              <a:extLst>
                <a:ext uri="{FF2B5EF4-FFF2-40B4-BE49-F238E27FC236}">
                  <a16:creationId xmlns:a16="http://schemas.microsoft.com/office/drawing/2014/main" id="{D6194E26-0813-41A2-B2EF-C28846AD8D46}"/>
                </a:ext>
              </a:extLst>
            </p:cNvPr>
            <p:cNvSpPr/>
            <p:nvPr/>
          </p:nvSpPr>
          <p:spPr>
            <a:xfrm>
              <a:off x="2659889" y="6062878"/>
              <a:ext cx="2487963" cy="12891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33350" indent="-133350">
                <a:lnSpc>
                  <a:spcPct val="150000"/>
                </a:lnSpc>
                <a:defRPr/>
              </a:pPr>
              <a:r>
                <a:rPr lang="pt-BR" sz="1050" b="1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     - Devedor Contumaz</a:t>
              </a:r>
              <a:endParaRPr lang="pt-BR" sz="1050" dirty="0">
                <a:solidFill>
                  <a:prstClr val="black"/>
                </a:solidFill>
                <a:latin typeface="Arial" panose="020B0604020202020204"/>
                <a:sym typeface="Helvetica Neue"/>
              </a:endParaRPr>
            </a:p>
            <a:p>
              <a:pPr marL="133350" indent="-133350">
                <a:lnSpc>
                  <a:spcPct val="150000"/>
                </a:lnSpc>
                <a:defRPr/>
              </a:pPr>
              <a:r>
                <a:rPr lang="pt-BR" sz="105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 	-  </a:t>
              </a:r>
              <a:r>
                <a:rPr lang="pt-BR" sz="1050" b="1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Liminares Judiciais</a:t>
              </a:r>
            </a:p>
            <a:p>
              <a:pPr marL="198835">
                <a:lnSpc>
                  <a:spcPct val="150000"/>
                </a:lnSpc>
                <a:defRPr/>
              </a:pPr>
              <a:r>
                <a:rPr lang="pt-BR" sz="90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+ Contra os Regimes especiais Estaduais</a:t>
              </a:r>
            </a:p>
            <a:p>
              <a:pPr marL="198835">
                <a:lnSpc>
                  <a:spcPct val="150000"/>
                </a:lnSpc>
                <a:defRPr/>
              </a:pPr>
              <a:r>
                <a:rPr lang="pt-BR" sz="90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+ Obtenção/Manutenção da I.E</a:t>
              </a:r>
            </a:p>
          </p:txBody>
        </p:sp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D2C0A286-2807-49BB-A819-2590C6A0154B}"/>
              </a:ext>
            </a:extLst>
          </p:cNvPr>
          <p:cNvGrpSpPr/>
          <p:nvPr/>
        </p:nvGrpSpPr>
        <p:grpSpPr>
          <a:xfrm>
            <a:off x="720539" y="1910570"/>
            <a:ext cx="2841371" cy="482704"/>
            <a:chOff x="-229066" y="5476238"/>
            <a:chExt cx="3206592" cy="643605"/>
          </a:xfrm>
        </p:grpSpPr>
        <p:sp>
          <p:nvSpPr>
            <p:cNvPr id="123" name="CaixaDeTexto 122">
              <a:extLst>
                <a:ext uri="{FF2B5EF4-FFF2-40B4-BE49-F238E27FC236}">
                  <a16:creationId xmlns:a16="http://schemas.microsoft.com/office/drawing/2014/main" id="{CB1988AD-FD25-4D90-9DFE-7DAA1E13B98A}"/>
                </a:ext>
              </a:extLst>
            </p:cNvPr>
            <p:cNvSpPr txBox="1"/>
            <p:nvPr/>
          </p:nvSpPr>
          <p:spPr>
            <a:xfrm>
              <a:off x="20233" y="5476238"/>
              <a:ext cx="2957293" cy="400109"/>
            </a:xfrm>
            <a:prstGeom prst="rect">
              <a:avLst/>
            </a:prstGeom>
            <a:solidFill>
              <a:srgbClr val="D76100"/>
            </a:solidFill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pt-BR" sz="1350" b="1" dirty="0">
                  <a:solidFill>
                    <a:prstClr val="white"/>
                  </a:solidFill>
                  <a:latin typeface="Arial" panose="020B0604020202020204"/>
                  <a:sym typeface="Helvetica Neue"/>
                </a:rPr>
                <a:t>1 ) Produto  Fungível  </a:t>
              </a:r>
              <a:endParaRPr lang="pt-BR" sz="1350" dirty="0">
                <a:solidFill>
                  <a:prstClr val="white"/>
                </a:solidFill>
                <a:latin typeface="Arial" panose="020B0604020202020204"/>
                <a:sym typeface="Helvetica Neue"/>
              </a:endParaRPr>
            </a:p>
          </p:txBody>
        </p:sp>
        <p:sp>
          <p:nvSpPr>
            <p:cNvPr id="124" name="Retângulo 123">
              <a:extLst>
                <a:ext uri="{FF2B5EF4-FFF2-40B4-BE49-F238E27FC236}">
                  <a16:creationId xmlns:a16="http://schemas.microsoft.com/office/drawing/2014/main" id="{6AE57104-85B4-4134-BCF1-75B7FBF50E97}"/>
                </a:ext>
              </a:extLst>
            </p:cNvPr>
            <p:cNvSpPr/>
            <p:nvPr/>
          </p:nvSpPr>
          <p:spPr>
            <a:xfrm>
              <a:off x="-229066" y="5713493"/>
              <a:ext cx="2795296" cy="4063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endParaRPr lang="pt-BR" sz="1050" b="1">
                <a:solidFill>
                  <a:prstClr val="black"/>
                </a:solidFill>
                <a:latin typeface="Arial" panose="020B0604020202020204"/>
                <a:sym typeface="Helvetica Neue"/>
              </a:endParaRPr>
            </a:p>
          </p:txBody>
        </p:sp>
      </p:grpSp>
      <p:sp>
        <p:nvSpPr>
          <p:cNvPr id="125" name="Seta: para Baixo 124">
            <a:extLst>
              <a:ext uri="{FF2B5EF4-FFF2-40B4-BE49-F238E27FC236}">
                <a16:creationId xmlns:a16="http://schemas.microsoft.com/office/drawing/2014/main" id="{4A83E147-1A73-414D-8B25-8356B66648A7}"/>
              </a:ext>
            </a:extLst>
          </p:cNvPr>
          <p:cNvSpPr/>
          <p:nvPr/>
        </p:nvSpPr>
        <p:spPr>
          <a:xfrm rot="16200000">
            <a:off x="3817328" y="3027478"/>
            <a:ext cx="742580" cy="667269"/>
          </a:xfrm>
          <a:prstGeom prst="downArrow">
            <a:avLst/>
          </a:prstGeom>
          <a:solidFill>
            <a:srgbClr val="D76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pt-BR" sz="1350">
              <a:solidFill>
                <a:prstClr val="white"/>
              </a:solidFill>
              <a:latin typeface="Arial" panose="020B0604020202020204"/>
              <a:sym typeface="Helvetica Neue"/>
            </a:endParaRPr>
          </a:p>
        </p:txBody>
      </p:sp>
      <p:sp>
        <p:nvSpPr>
          <p:cNvPr id="126" name="Retângulo 125">
            <a:extLst>
              <a:ext uri="{FF2B5EF4-FFF2-40B4-BE49-F238E27FC236}">
                <a16:creationId xmlns:a16="http://schemas.microsoft.com/office/drawing/2014/main" id="{9F2C81ED-BA22-4583-9D3B-ECC89B0F8592}"/>
              </a:ext>
            </a:extLst>
          </p:cNvPr>
          <p:cNvSpPr/>
          <p:nvPr/>
        </p:nvSpPr>
        <p:spPr>
          <a:xfrm>
            <a:off x="1078020" y="2133224"/>
            <a:ext cx="2612135" cy="789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pt-BR" sz="1050" dirty="0">
                <a:solidFill>
                  <a:prstClr val="black"/>
                </a:solidFill>
                <a:latin typeface="Arial" panose="020B0604020202020204"/>
                <a:sym typeface="Helvetica Neue"/>
              </a:rPr>
              <a:t>Sem rastreabilidade</a:t>
            </a: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pt-BR" sz="1050" dirty="0">
                <a:solidFill>
                  <a:prstClr val="black"/>
                </a:solidFill>
                <a:latin typeface="Arial" panose="020B0604020202020204"/>
                <a:sym typeface="Helvetica Neue"/>
              </a:rPr>
              <a:t>Monitoramento em tempo real</a:t>
            </a:r>
          </a:p>
          <a:p>
            <a:pPr marL="171450" indent="-171450">
              <a:lnSpc>
                <a:spcPct val="150000"/>
              </a:lnSpc>
              <a:buFontTx/>
              <a:buChar char="-"/>
              <a:defRPr/>
            </a:pPr>
            <a:r>
              <a:rPr lang="pt-BR" sz="1050" dirty="0">
                <a:solidFill>
                  <a:prstClr val="black"/>
                </a:solidFill>
                <a:latin typeface="Arial" panose="020B0604020202020204"/>
                <a:sym typeface="Helvetica Neue"/>
              </a:rPr>
              <a:t>Escassez de Leis punitivas</a:t>
            </a:r>
            <a:endParaRPr lang="pt-BR" sz="900" dirty="0">
              <a:solidFill>
                <a:prstClr val="black"/>
              </a:solidFill>
              <a:latin typeface="Arial" panose="020B0604020202020204"/>
              <a:sym typeface="Helvetica Neue"/>
            </a:endParaRPr>
          </a:p>
        </p:txBody>
      </p:sp>
      <p:pic>
        <p:nvPicPr>
          <p:cNvPr id="127" name="Picture 47" descr="engrenagem 3.png">
            <a:extLst>
              <a:ext uri="{FF2B5EF4-FFF2-40B4-BE49-F238E27FC236}">
                <a16:creationId xmlns:a16="http://schemas.microsoft.com/office/drawing/2014/main" id="{D4DB6C29-841F-4F39-B7A2-965807F5AF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569" y="2360206"/>
            <a:ext cx="802342" cy="802342"/>
          </a:xfrm>
          <a:prstGeom prst="rect">
            <a:avLst/>
          </a:prstGeom>
        </p:spPr>
      </p:pic>
      <p:pic>
        <p:nvPicPr>
          <p:cNvPr id="128" name="Picture 48" descr="engrenagem 1.png">
            <a:extLst>
              <a:ext uri="{FF2B5EF4-FFF2-40B4-BE49-F238E27FC236}">
                <a16:creationId xmlns:a16="http://schemas.microsoft.com/office/drawing/2014/main" id="{5ACA9BEE-CABD-4A0C-AD68-B18A75755B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443" y="3142322"/>
            <a:ext cx="1030297" cy="1001802"/>
          </a:xfrm>
          <a:prstGeom prst="rect">
            <a:avLst/>
          </a:prstGeom>
        </p:spPr>
      </p:pic>
      <p:grpSp>
        <p:nvGrpSpPr>
          <p:cNvPr id="129" name="Group 52">
            <a:extLst>
              <a:ext uri="{FF2B5EF4-FFF2-40B4-BE49-F238E27FC236}">
                <a16:creationId xmlns:a16="http://schemas.microsoft.com/office/drawing/2014/main" id="{64BD9DEC-A1B0-44D7-A8FF-C8EF5F12E06D}"/>
              </a:ext>
            </a:extLst>
          </p:cNvPr>
          <p:cNvGrpSpPr/>
          <p:nvPr/>
        </p:nvGrpSpPr>
        <p:grpSpPr>
          <a:xfrm>
            <a:off x="4323372" y="1940506"/>
            <a:ext cx="1547695" cy="1583688"/>
            <a:chOff x="5710714" y="2084936"/>
            <a:chExt cx="2063593" cy="2111584"/>
          </a:xfrm>
        </p:grpSpPr>
        <p:pic>
          <p:nvPicPr>
            <p:cNvPr id="130" name="Picture 46" descr="sombra engrenagem2.png">
              <a:extLst>
                <a:ext uri="{FF2B5EF4-FFF2-40B4-BE49-F238E27FC236}">
                  <a16:creationId xmlns:a16="http://schemas.microsoft.com/office/drawing/2014/main" id="{B55ADBC4-2473-49DD-A797-5D7036402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0714" y="2084936"/>
              <a:ext cx="2063593" cy="2111584"/>
            </a:xfrm>
            <a:prstGeom prst="rect">
              <a:avLst/>
            </a:prstGeom>
          </p:spPr>
        </p:pic>
        <p:sp>
          <p:nvSpPr>
            <p:cNvPr id="131" name="Forma 4">
              <a:extLst>
                <a:ext uri="{FF2B5EF4-FFF2-40B4-BE49-F238E27FC236}">
                  <a16:creationId xmlns:a16="http://schemas.microsoft.com/office/drawing/2014/main" id="{07C3ECF0-6BC9-442A-B68F-7076201D4DEE}"/>
                </a:ext>
              </a:extLst>
            </p:cNvPr>
            <p:cNvSpPr txBox="1"/>
            <p:nvPr/>
          </p:nvSpPr>
          <p:spPr>
            <a:xfrm>
              <a:off x="6237195" y="2433278"/>
              <a:ext cx="1424223" cy="84999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pt-BR" sz="900" b="1" kern="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SONEGAÇÃO E INADIMPLÊNCIA</a:t>
              </a:r>
            </a:p>
          </p:txBody>
        </p:sp>
      </p:grpSp>
      <p:grpSp>
        <p:nvGrpSpPr>
          <p:cNvPr id="132" name="Group 53">
            <a:extLst>
              <a:ext uri="{FF2B5EF4-FFF2-40B4-BE49-F238E27FC236}">
                <a16:creationId xmlns:a16="http://schemas.microsoft.com/office/drawing/2014/main" id="{EB917E5F-DEF0-4C39-826D-1B6DB5F2A304}"/>
              </a:ext>
            </a:extLst>
          </p:cNvPr>
          <p:cNvGrpSpPr/>
          <p:nvPr/>
        </p:nvGrpSpPr>
        <p:grpSpPr>
          <a:xfrm>
            <a:off x="6507215" y="2105626"/>
            <a:ext cx="2242460" cy="2292701"/>
            <a:chOff x="8067712" y="1077258"/>
            <a:chExt cx="2989946" cy="3056935"/>
          </a:xfrm>
        </p:grpSpPr>
        <p:pic>
          <p:nvPicPr>
            <p:cNvPr id="133" name="Picture 5" descr="engrenagem 5.png">
              <a:extLst>
                <a:ext uri="{FF2B5EF4-FFF2-40B4-BE49-F238E27FC236}">
                  <a16:creationId xmlns:a16="http://schemas.microsoft.com/office/drawing/2014/main" id="{FA3FC982-702C-4382-BA84-65399C47C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7712" y="1077258"/>
              <a:ext cx="2989946" cy="3056935"/>
            </a:xfrm>
            <a:prstGeom prst="rect">
              <a:avLst/>
            </a:prstGeom>
          </p:spPr>
        </p:pic>
        <p:sp>
          <p:nvSpPr>
            <p:cNvPr id="134" name="Forma 4">
              <a:extLst>
                <a:ext uri="{FF2B5EF4-FFF2-40B4-BE49-F238E27FC236}">
                  <a16:creationId xmlns:a16="http://schemas.microsoft.com/office/drawing/2014/main" id="{07B2D092-C548-444C-891B-9C78168D14F1}"/>
                </a:ext>
              </a:extLst>
            </p:cNvPr>
            <p:cNvSpPr txBox="1"/>
            <p:nvPr/>
          </p:nvSpPr>
          <p:spPr>
            <a:xfrm>
              <a:off x="8814142" y="1636866"/>
              <a:ext cx="1980003" cy="134742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pt-BR" sz="1275" b="1" kern="0" dirty="0">
                  <a:solidFill>
                    <a:srgbClr val="D76100"/>
                  </a:solidFill>
                  <a:latin typeface="Arial"/>
                  <a:cs typeface="Arial"/>
                  <a:sym typeface="Helvetica Neue"/>
                </a:rPr>
                <a:t>CONCORRÊNCIA</a:t>
              </a:r>
              <a:r>
                <a:rPr lang="pt-BR" sz="1350" b="1" kern="0" dirty="0">
                  <a:solidFill>
                    <a:srgbClr val="D76100"/>
                  </a:solidFill>
                  <a:latin typeface="Arial"/>
                  <a:cs typeface="Arial"/>
                  <a:sym typeface="Helvetica Neue"/>
                </a:rPr>
                <a:t> </a:t>
              </a:r>
              <a:r>
                <a:rPr lang="pt-BR" b="1" kern="0" dirty="0">
                  <a:solidFill>
                    <a:srgbClr val="D76100"/>
                  </a:solidFill>
                  <a:latin typeface="Arial"/>
                  <a:cs typeface="Arial"/>
                  <a:sym typeface="Helvetica Neue"/>
                </a:rPr>
                <a:t>DESLEAL</a:t>
              </a:r>
              <a:endParaRPr lang="pt-BR" sz="1350" b="1" kern="0" dirty="0">
                <a:solidFill>
                  <a:srgbClr val="D76100"/>
                </a:solidFill>
                <a:latin typeface="Arial"/>
                <a:cs typeface="Arial"/>
                <a:sym typeface="Helvetica Neue"/>
              </a:endParaRPr>
            </a:p>
          </p:txBody>
        </p:sp>
      </p:grpSp>
      <p:pic>
        <p:nvPicPr>
          <p:cNvPr id="135" name="Picture 50" descr="engrenagem2.png">
            <a:extLst>
              <a:ext uri="{FF2B5EF4-FFF2-40B4-BE49-F238E27FC236}">
                <a16:creationId xmlns:a16="http://schemas.microsoft.com/office/drawing/2014/main" id="{84151D81-A672-4915-8A2A-DDF9DBDAA4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286" y="1811735"/>
            <a:ext cx="1502703" cy="1504202"/>
          </a:xfrm>
          <a:prstGeom prst="rect">
            <a:avLst/>
          </a:prstGeom>
        </p:spPr>
      </p:pic>
      <p:pic>
        <p:nvPicPr>
          <p:cNvPr id="136" name="Picture 49" descr="engrenagem 5_1.png">
            <a:extLst>
              <a:ext uri="{FF2B5EF4-FFF2-40B4-BE49-F238E27FC236}">
                <a16:creationId xmlns:a16="http://schemas.microsoft.com/office/drawing/2014/main" id="{0A241694-BD80-4B69-9522-A0825E171F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672" y="1847802"/>
            <a:ext cx="2327707" cy="2325917"/>
          </a:xfrm>
          <a:prstGeom prst="rect">
            <a:avLst/>
          </a:prstGeom>
        </p:spPr>
      </p:pic>
      <p:grpSp>
        <p:nvGrpSpPr>
          <p:cNvPr id="137" name="Group 54">
            <a:extLst>
              <a:ext uri="{FF2B5EF4-FFF2-40B4-BE49-F238E27FC236}">
                <a16:creationId xmlns:a16="http://schemas.microsoft.com/office/drawing/2014/main" id="{8A8C8143-8F4B-4BA9-B487-E8F08AE9305B}"/>
              </a:ext>
            </a:extLst>
          </p:cNvPr>
          <p:cNvGrpSpPr/>
          <p:nvPr/>
        </p:nvGrpSpPr>
        <p:grpSpPr>
          <a:xfrm>
            <a:off x="5432324" y="3963761"/>
            <a:ext cx="1745654" cy="1783919"/>
            <a:chOff x="8082272" y="2638861"/>
            <a:chExt cx="2378852" cy="2458786"/>
          </a:xfrm>
        </p:grpSpPr>
        <p:pic>
          <p:nvPicPr>
            <p:cNvPr id="138" name="Picture 45" descr="sombra engrenagem 4.png">
              <a:extLst>
                <a:ext uri="{FF2B5EF4-FFF2-40B4-BE49-F238E27FC236}">
                  <a16:creationId xmlns:a16="http://schemas.microsoft.com/office/drawing/2014/main" id="{6E455BBA-E810-4631-ADBC-B00005409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2272" y="2638861"/>
              <a:ext cx="2378852" cy="2458786"/>
            </a:xfrm>
            <a:prstGeom prst="rect">
              <a:avLst/>
            </a:prstGeom>
          </p:spPr>
        </p:pic>
        <p:sp>
          <p:nvSpPr>
            <p:cNvPr id="139" name="Forma 4">
              <a:extLst>
                <a:ext uri="{FF2B5EF4-FFF2-40B4-BE49-F238E27FC236}">
                  <a16:creationId xmlns:a16="http://schemas.microsoft.com/office/drawing/2014/main" id="{DDC3F4EA-D76A-4F42-A8BE-9B8C20297F8E}"/>
                </a:ext>
              </a:extLst>
            </p:cNvPr>
            <p:cNvSpPr txBox="1"/>
            <p:nvPr/>
          </p:nvSpPr>
          <p:spPr>
            <a:xfrm>
              <a:off x="9010857" y="3277504"/>
              <a:ext cx="1288772" cy="47827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pt-BR" sz="900" b="1" kern="0" dirty="0">
                  <a:solidFill>
                    <a:prstClr val="black"/>
                  </a:solidFill>
                  <a:latin typeface="Arial" panose="020B0604020202020204"/>
                  <a:sym typeface="Helvetica Neue"/>
                </a:rPr>
                <a:t>FRAUDES OPERACIONAIS</a:t>
              </a:r>
            </a:p>
          </p:txBody>
        </p:sp>
      </p:grpSp>
      <p:pic>
        <p:nvPicPr>
          <p:cNvPr id="140" name="Picture 51" descr="Fraudes operacionais">
            <a:extLst>
              <a:ext uri="{FF2B5EF4-FFF2-40B4-BE49-F238E27FC236}">
                <a16:creationId xmlns:a16="http://schemas.microsoft.com/office/drawing/2014/main" id="{645AFCEA-E378-46C6-8312-26DF1ACB24C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00" y="3884199"/>
            <a:ext cx="1546295" cy="1499501"/>
          </a:xfrm>
          <a:prstGeom prst="rect">
            <a:avLst/>
          </a:prstGeom>
        </p:spPr>
      </p:pic>
      <p:sp>
        <p:nvSpPr>
          <p:cNvPr id="141" name="Retângulo 140">
            <a:extLst>
              <a:ext uri="{FF2B5EF4-FFF2-40B4-BE49-F238E27FC236}">
                <a16:creationId xmlns:a16="http://schemas.microsoft.com/office/drawing/2014/main" id="{0E87AB97-2B0C-431C-9D94-AD633557FC89}"/>
              </a:ext>
            </a:extLst>
          </p:cNvPr>
          <p:cNvSpPr/>
          <p:nvPr/>
        </p:nvSpPr>
        <p:spPr>
          <a:xfrm>
            <a:off x="5953059" y="1771657"/>
            <a:ext cx="1065330" cy="30008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indent="4763" hangingPunct="0"/>
            <a:r>
              <a:rPr lang="pt-BR" sz="1350" b="1" kern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Helvetica Neue"/>
              </a:rPr>
              <a:t>14 bi/ano</a:t>
            </a:r>
          </a:p>
        </p:txBody>
      </p:sp>
      <p:sp>
        <p:nvSpPr>
          <p:cNvPr id="142" name="Retângulo 141">
            <a:extLst>
              <a:ext uri="{FF2B5EF4-FFF2-40B4-BE49-F238E27FC236}">
                <a16:creationId xmlns:a16="http://schemas.microsoft.com/office/drawing/2014/main" id="{41627A6F-C33F-4A95-91D1-DEDDA9BD76B5}"/>
              </a:ext>
            </a:extLst>
          </p:cNvPr>
          <p:cNvSpPr/>
          <p:nvPr/>
        </p:nvSpPr>
        <p:spPr>
          <a:xfrm>
            <a:off x="7332695" y="4828473"/>
            <a:ext cx="1065330" cy="30008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indent="4763" hangingPunct="0"/>
            <a:r>
              <a:rPr lang="pt-BR" sz="1350" b="1" kern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Helvetica Neue"/>
              </a:rPr>
              <a:t>15 bi/ano</a:t>
            </a:r>
          </a:p>
        </p:txBody>
      </p:sp>
      <p:sp>
        <p:nvSpPr>
          <p:cNvPr id="144" name="Retângulo 143">
            <a:extLst>
              <a:ext uri="{FF2B5EF4-FFF2-40B4-BE49-F238E27FC236}">
                <a16:creationId xmlns:a16="http://schemas.microsoft.com/office/drawing/2014/main" id="{04C529DD-1F49-49B7-BEEA-77AF53515A3B}"/>
              </a:ext>
            </a:extLst>
          </p:cNvPr>
          <p:cNvSpPr/>
          <p:nvPr/>
        </p:nvSpPr>
        <p:spPr>
          <a:xfrm>
            <a:off x="1600200" y="228600"/>
            <a:ext cx="7065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ICL entende e defende: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rgbClr val="595959"/>
                </a:solidFill>
                <a:latin typeface="Arial" panose="020B0604020202020204"/>
                <a:ea typeface="Century Gothic" charset="0"/>
                <a:cs typeface="Century Gothic" charset="0"/>
              </a:rPr>
              <a:t>Vacinas mitigatórias para ambiente de negócios leal e + competitivo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anose="020B0604020202020204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23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tângulo 143">
            <a:extLst>
              <a:ext uri="{FF2B5EF4-FFF2-40B4-BE49-F238E27FC236}">
                <a16:creationId xmlns:a16="http://schemas.microsoft.com/office/drawing/2014/main" id="{04C529DD-1F49-49B7-BEEA-77AF53515A3B}"/>
              </a:ext>
            </a:extLst>
          </p:cNvPr>
          <p:cNvSpPr/>
          <p:nvPr/>
        </p:nvSpPr>
        <p:spPr>
          <a:xfrm>
            <a:off x="1600200" y="228600"/>
            <a:ext cx="7065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O combate às fraudes gera ganhos para a sociedade e estimula competitividade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3407E4AE-0E34-4746-8B4A-BFE3FB03C36F}"/>
              </a:ext>
            </a:extLst>
          </p:cNvPr>
          <p:cNvSpPr/>
          <p:nvPr/>
        </p:nvSpPr>
        <p:spPr>
          <a:xfrm>
            <a:off x="609600" y="1600200"/>
            <a:ext cx="32766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4788" indent="-204788" defTabSz="685800" eaLnBrk="0" fontAlgn="base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</a:pP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Redução da Divida Ativa pelo combate ao </a:t>
            </a:r>
            <a:r>
              <a:rPr lang="pt-BR" sz="1350" b="1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devedor contumaz</a:t>
            </a: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;</a:t>
            </a:r>
          </a:p>
          <a:p>
            <a:pPr marL="204788" indent="-204788" defTabSz="685800" eaLnBrk="0" fontAlgn="base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</a:pP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Redução de </a:t>
            </a:r>
            <a:r>
              <a:rPr lang="pt-BR" sz="1350" b="1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irregularidades operacionais</a:t>
            </a: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 e garantia de qualidade;</a:t>
            </a:r>
          </a:p>
          <a:p>
            <a:pPr marL="204788" indent="-204788" defTabSz="685800" eaLnBrk="0" fontAlgn="base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</a:pP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Redução dos </a:t>
            </a:r>
            <a:r>
              <a:rPr lang="pt-BR" sz="1350" b="1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crimes sociais e ambientais;</a:t>
            </a:r>
          </a:p>
          <a:p>
            <a:pPr marL="204788" indent="-204788" defTabSz="685800" eaLnBrk="0" fontAlgn="base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</a:pP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Combate ao aumento do </a:t>
            </a:r>
            <a:r>
              <a:rPr lang="pt-BR" sz="1350" b="1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crime organizado </a:t>
            </a: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e da deterioração do </a:t>
            </a:r>
            <a:r>
              <a:rPr lang="pt-BR" sz="1350" b="1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mercado leal</a:t>
            </a: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;</a:t>
            </a:r>
          </a:p>
          <a:p>
            <a:pPr marL="204788" indent="-204788" defTabSz="685800" eaLnBrk="0" fontAlgn="base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</a:pP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Maiores </a:t>
            </a:r>
            <a:r>
              <a:rPr lang="pt-BR" sz="1350" b="1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investimentos</a:t>
            </a: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 no setor;</a:t>
            </a:r>
          </a:p>
          <a:p>
            <a:pPr marL="204788" indent="-204788" defTabSz="685800" eaLnBrk="0" fontAlgn="base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</a:pP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Ganhos </a:t>
            </a:r>
            <a:r>
              <a:rPr lang="pt-BR" sz="1350" b="1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fiscais e econômicos </a:t>
            </a: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para o Governo Federal e os Estados;</a:t>
            </a:r>
          </a:p>
          <a:p>
            <a:pPr marL="204788" indent="-204788" defTabSz="685800" eaLnBrk="0" fontAlgn="base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</a:pPr>
            <a:r>
              <a:rPr lang="pt-BR" sz="1350" b="1" dirty="0">
                <a:solidFill>
                  <a:srgbClr val="FF0000"/>
                </a:solidFill>
                <a:latin typeface="Tahoma"/>
                <a:ea typeface="ＭＳ Ｐゴシック" panose="020B0600070205080204" pitchFamily="34" charset="-128"/>
              </a:rPr>
              <a:t>Possibilidade de redução do tributo</a:t>
            </a:r>
            <a:r>
              <a:rPr lang="pt-BR" sz="1350" dirty="0">
                <a:solidFill>
                  <a:srgbClr val="002060"/>
                </a:solidFill>
                <a:latin typeface="Tahoma"/>
                <a:ea typeface="ＭＳ Ｐゴシック" panose="020B0600070205080204" pitchFamily="34" charset="-128"/>
              </a:rPr>
              <a:t>, refletindo na composição preço final consumidor (PMPF).</a:t>
            </a: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47D6E85F-0180-49AE-B75E-3C6B17131B0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733801" y="1676399"/>
            <a:ext cx="5410200" cy="1919839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0A5DEC90-7C1C-4D43-A1DE-8A080D4C7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3727412"/>
            <a:ext cx="5410200" cy="102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8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3464D5B8-2936-4F7C-8A36-E90793E83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028" y="1143000"/>
            <a:ext cx="5334000" cy="3756025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332FB8DD-A1B2-4739-AD38-8AE4C3273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1283326"/>
            <a:ext cx="3013197" cy="1202773"/>
          </a:xfrm>
          <a:prstGeom prst="rect">
            <a:avLst/>
          </a:prstGeom>
        </p:spPr>
      </p:pic>
      <p:pic>
        <p:nvPicPr>
          <p:cNvPr id="24" name="Imagem 16" descr="Uma imagem contendo desenho&#10;&#10;Descrição gerada automaticamente">
            <a:extLst>
              <a:ext uri="{FF2B5EF4-FFF2-40B4-BE49-F238E27FC236}">
                <a16:creationId xmlns:a16="http://schemas.microsoft.com/office/drawing/2014/main" id="{5A4185C2-E6A1-4983-8E68-6D4AB0D0F7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0" y="4637712"/>
            <a:ext cx="381087" cy="387042"/>
          </a:xfrm>
          <a:prstGeom prst="rect">
            <a:avLst/>
          </a:prstGeom>
        </p:spPr>
      </p:pic>
      <p:pic>
        <p:nvPicPr>
          <p:cNvPr id="25" name="Imagem 18" descr="Uma imagem contendo desenho&#10;&#10;Descrição gerada automaticamente">
            <a:extLst>
              <a:ext uri="{FF2B5EF4-FFF2-40B4-BE49-F238E27FC236}">
                <a16:creationId xmlns:a16="http://schemas.microsoft.com/office/drawing/2014/main" id="{2E41DF9B-3618-4F15-9998-C6CF44DFEA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45" y="4175426"/>
            <a:ext cx="419196" cy="396538"/>
          </a:xfrm>
          <a:prstGeom prst="rect">
            <a:avLst/>
          </a:prstGeom>
        </p:spPr>
      </p:pic>
      <p:sp>
        <p:nvSpPr>
          <p:cNvPr id="26" name="CaixaDeTexto 19">
            <a:extLst>
              <a:ext uri="{FF2B5EF4-FFF2-40B4-BE49-F238E27FC236}">
                <a16:creationId xmlns:a16="http://schemas.microsoft.com/office/drawing/2014/main" id="{E46D5DF5-2CDD-4D7D-88FD-3BE5DDE21225}"/>
              </a:ext>
            </a:extLst>
          </p:cNvPr>
          <p:cNvSpPr txBox="1"/>
          <p:nvPr/>
        </p:nvSpPr>
        <p:spPr>
          <a:xfrm>
            <a:off x="1219200" y="4672596"/>
            <a:ext cx="1651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CombustivelLegal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A2B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0">
            <a:extLst>
              <a:ext uri="{FF2B5EF4-FFF2-40B4-BE49-F238E27FC236}">
                <a16:creationId xmlns:a16="http://schemas.microsoft.com/office/drawing/2014/main" id="{441F3653-58EC-417B-9F53-8FFF893FDB35}"/>
              </a:ext>
            </a:extLst>
          </p:cNvPr>
          <p:cNvSpPr txBox="1"/>
          <p:nvPr/>
        </p:nvSpPr>
        <p:spPr>
          <a:xfrm>
            <a:off x="1219200" y="4213104"/>
            <a:ext cx="1300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CombLegal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A2B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m 22" descr="Desenho de placa de sinalização de trânsito&#10;&#10;Descrição gerada automaticamente">
            <a:extLst>
              <a:ext uri="{FF2B5EF4-FFF2-40B4-BE49-F238E27FC236}">
                <a16:creationId xmlns:a16="http://schemas.microsoft.com/office/drawing/2014/main" id="{68729340-4EC6-4A5C-B103-2AEACB701E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76" y="5141718"/>
            <a:ext cx="454135" cy="316988"/>
          </a:xfrm>
          <a:prstGeom prst="rect">
            <a:avLst/>
          </a:prstGeom>
        </p:spPr>
      </p:pic>
      <p:sp>
        <p:nvSpPr>
          <p:cNvPr id="29" name="CaixaDeTexto 23">
            <a:extLst>
              <a:ext uri="{FF2B5EF4-FFF2-40B4-BE49-F238E27FC236}">
                <a16:creationId xmlns:a16="http://schemas.microsoft.com/office/drawing/2014/main" id="{3AD57C8F-9A06-492E-852B-87FE0769894D}"/>
              </a:ext>
            </a:extLst>
          </p:cNvPr>
          <p:cNvSpPr txBox="1"/>
          <p:nvPr/>
        </p:nvSpPr>
        <p:spPr>
          <a:xfrm>
            <a:off x="1219200" y="5125386"/>
            <a:ext cx="1941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CombustivelLegal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A2B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m 25" descr="Uma imagem contendo desenho, placa&#10;&#10;Descrição gerada automaticamente">
            <a:extLst>
              <a:ext uri="{FF2B5EF4-FFF2-40B4-BE49-F238E27FC236}">
                <a16:creationId xmlns:a16="http://schemas.microsoft.com/office/drawing/2014/main" id="{09E26E12-B917-4FFD-9519-7C4BB81B85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22" y="5570553"/>
            <a:ext cx="346443" cy="304530"/>
          </a:xfrm>
          <a:prstGeom prst="rect">
            <a:avLst/>
          </a:prstGeom>
        </p:spPr>
      </p:pic>
      <p:sp>
        <p:nvSpPr>
          <p:cNvPr id="31" name="CaixaDeTexto 26">
            <a:extLst>
              <a:ext uri="{FF2B5EF4-FFF2-40B4-BE49-F238E27FC236}">
                <a16:creationId xmlns:a16="http://schemas.microsoft.com/office/drawing/2014/main" id="{781FACD2-C9F6-43BC-AF2D-080EA447B71C}"/>
              </a:ext>
            </a:extLst>
          </p:cNvPr>
          <p:cNvSpPr txBox="1"/>
          <p:nvPr/>
        </p:nvSpPr>
        <p:spPr>
          <a:xfrm>
            <a:off x="1219200" y="5550127"/>
            <a:ext cx="2889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company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A2B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CombustivelLegal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srgbClr val="00A2B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93692666-1D97-4331-A369-DFDA284DFC5D}"/>
              </a:ext>
            </a:extLst>
          </p:cNvPr>
          <p:cNvSpPr txBox="1">
            <a:spLocks/>
          </p:cNvSpPr>
          <p:nvPr/>
        </p:nvSpPr>
        <p:spPr>
          <a:xfrm>
            <a:off x="5545198" y="5131212"/>
            <a:ext cx="2671680" cy="837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Rua Francisco Eugênio, 371 – 2° andar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Bairro São Cristovão</a:t>
            </a:r>
          </a:p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Rio de Janeiro - RJ, CEP: 20.941-120</a:t>
            </a:r>
          </a:p>
          <a:p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Tel.: (21) 2574-6622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BR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ítulo 1">
            <a:extLst>
              <a:ext uri="{FF2B5EF4-FFF2-40B4-BE49-F238E27FC236}">
                <a16:creationId xmlns:a16="http://schemas.microsoft.com/office/drawing/2014/main" id="{0A0EBC56-8809-4A70-A693-0A787922083B}"/>
              </a:ext>
            </a:extLst>
          </p:cNvPr>
          <p:cNvSpPr txBox="1">
            <a:spLocks/>
          </p:cNvSpPr>
          <p:nvPr/>
        </p:nvSpPr>
        <p:spPr>
          <a:xfrm>
            <a:off x="4038600" y="5589493"/>
            <a:ext cx="5253322" cy="747579"/>
          </a:xfrm>
          <a:prstGeom prst="rect">
            <a:avLst/>
          </a:prstGeom>
        </p:spPr>
        <p:txBody>
          <a:bodyPr anchor="b"/>
          <a:lstStyle>
            <a:lvl1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4400" b="1" kern="1200" spc="-15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sz="2800" spc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combustivellegal.org.br</a:t>
            </a:r>
            <a:endParaRPr lang="pt-BR" sz="2800" spc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ítulo 1">
            <a:extLst>
              <a:ext uri="{FF2B5EF4-FFF2-40B4-BE49-F238E27FC236}">
                <a16:creationId xmlns:a16="http://schemas.microsoft.com/office/drawing/2014/main" id="{30ED2B91-C15C-4730-A000-98EC9B906ACC}"/>
              </a:ext>
            </a:extLst>
          </p:cNvPr>
          <p:cNvSpPr txBox="1">
            <a:spLocks/>
          </p:cNvSpPr>
          <p:nvPr/>
        </p:nvSpPr>
        <p:spPr>
          <a:xfrm>
            <a:off x="4041555" y="4386959"/>
            <a:ext cx="3883245" cy="530169"/>
          </a:xfrm>
          <a:prstGeom prst="rect">
            <a:avLst/>
          </a:prstGeom>
        </p:spPr>
        <p:txBody>
          <a:bodyPr anchor="b"/>
          <a:lstStyle>
            <a:lvl1pPr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4400" b="1" kern="1200" spc="-15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sz="1800" spc="0" dirty="0"/>
              <a:t>carlo@combustivellegal.com.br</a:t>
            </a:r>
          </a:p>
        </p:txBody>
      </p:sp>
    </p:spTree>
    <p:extLst>
      <p:ext uri="{BB962C8B-B14F-4D97-AF65-F5344CB8AC3E}">
        <p14:creationId xmlns:p14="http://schemas.microsoft.com/office/powerpoint/2010/main" val="2467297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91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40" descr="seta curva.png">
            <a:extLst>
              <a:ext uri="{FF2B5EF4-FFF2-40B4-BE49-F238E27FC236}">
                <a16:creationId xmlns:a16="http://schemas.microsoft.com/office/drawing/2014/main" id="{EB5F978F-70C4-41AD-84EB-526D1D546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70910">
            <a:off x="1304119" y="1404394"/>
            <a:ext cx="2290403" cy="4916349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704A76A8-58D8-4D44-AC35-CB9956A9E746}"/>
              </a:ext>
            </a:extLst>
          </p:cNvPr>
          <p:cNvSpPr txBox="1"/>
          <p:nvPr/>
        </p:nvSpPr>
        <p:spPr>
          <a:xfrm>
            <a:off x="1928580" y="1747558"/>
            <a:ext cx="1525924" cy="5259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9355" tIns="0" rIns="0" bIns="0" numCol="1" spcCol="1270" anchor="t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sz="1500" b="1" dirty="0">
                <a:solidFill>
                  <a:srgbClr val="2E3092"/>
                </a:solidFill>
                <a:latin typeface="Arial" panose="020B0604020202020204"/>
              </a:rPr>
              <a:t>Estimula preços predatórios irreais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07BEC005-6863-4F82-A2AC-F56AB9F09255}"/>
              </a:ext>
            </a:extLst>
          </p:cNvPr>
          <p:cNvSpPr txBox="1"/>
          <p:nvPr/>
        </p:nvSpPr>
        <p:spPr>
          <a:xfrm>
            <a:off x="684335" y="2208493"/>
            <a:ext cx="1344863" cy="50300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3372" tIns="0" rIns="0" bIns="0" numCol="1" spcCol="1270" anchor="t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sz="1500" b="1" dirty="0">
                <a:solidFill>
                  <a:srgbClr val="2E3092"/>
                </a:solidFill>
                <a:latin typeface="Arial" panose="020B0604020202020204"/>
              </a:rPr>
              <a:t>Elimina o concorrente leal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0659B69-FF53-4123-930C-65425D3AEB4D}"/>
              </a:ext>
            </a:extLst>
          </p:cNvPr>
          <p:cNvSpPr txBox="1"/>
          <p:nvPr/>
        </p:nvSpPr>
        <p:spPr>
          <a:xfrm>
            <a:off x="0" y="3848649"/>
            <a:ext cx="1109456" cy="30155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116" tIns="0" rIns="0" bIns="0" numCol="1" spcCol="1270" anchor="t" anchorCtr="0">
            <a:noAutofit/>
          </a:bodyPr>
          <a:lstStyle/>
          <a:p>
            <a:pPr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sz="1200" b="1" dirty="0">
                <a:solidFill>
                  <a:srgbClr val="2E3092"/>
                </a:solidFill>
                <a:latin typeface="Arial" panose="020B0604020202020204"/>
              </a:rPr>
              <a:t>Concorrência desleal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3A493CD-1EE1-49D6-B80F-C4C9E4FA8E3A}"/>
              </a:ext>
            </a:extLst>
          </p:cNvPr>
          <p:cNvSpPr txBox="1"/>
          <p:nvPr/>
        </p:nvSpPr>
        <p:spPr>
          <a:xfrm>
            <a:off x="-74713" y="2847342"/>
            <a:ext cx="1556661" cy="43273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2529" tIns="0" rIns="0" bIns="0" numCol="1" spcCol="1270" anchor="t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sz="1350" b="1" dirty="0">
                <a:solidFill>
                  <a:srgbClr val="2E3092"/>
                </a:solidFill>
                <a:latin typeface="Arial" panose="020B0604020202020204"/>
              </a:rPr>
              <a:t>Fomenta Lavagem de Dinheiro e Corrupção</a:t>
            </a:r>
          </a:p>
        </p:txBody>
      </p:sp>
      <p:grpSp>
        <p:nvGrpSpPr>
          <p:cNvPr id="38" name="Group 43">
            <a:extLst>
              <a:ext uri="{FF2B5EF4-FFF2-40B4-BE49-F238E27FC236}">
                <a16:creationId xmlns:a16="http://schemas.microsoft.com/office/drawing/2014/main" id="{FE483985-BA1B-4FC2-94C8-4B58296EA35C}"/>
              </a:ext>
            </a:extLst>
          </p:cNvPr>
          <p:cNvGrpSpPr/>
          <p:nvPr/>
        </p:nvGrpSpPr>
        <p:grpSpPr>
          <a:xfrm>
            <a:off x="5635326" y="2190805"/>
            <a:ext cx="3661741" cy="2439272"/>
            <a:chOff x="7196789" y="1200839"/>
            <a:chExt cx="4882321" cy="3891103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id="{12CE8FF5-2492-4276-9232-B54C7719A0A5}"/>
                </a:ext>
              </a:extLst>
            </p:cNvPr>
            <p:cNvGrpSpPr/>
            <p:nvPr/>
          </p:nvGrpSpPr>
          <p:grpSpPr>
            <a:xfrm>
              <a:off x="7196789" y="1200839"/>
              <a:ext cx="4882321" cy="3891103"/>
              <a:chOff x="7196789" y="1200839"/>
              <a:chExt cx="4882321" cy="3891103"/>
            </a:xfrm>
          </p:grpSpPr>
          <p:pic>
            <p:nvPicPr>
              <p:cNvPr id="41" name="Picture 38" descr="Ativo 2.png">
                <a:extLst>
                  <a:ext uri="{FF2B5EF4-FFF2-40B4-BE49-F238E27FC236}">
                    <a16:creationId xmlns:a16="http://schemas.microsoft.com/office/drawing/2014/main" id="{9E35E624-F553-4E91-9343-F87AA2A063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6789" y="1350138"/>
                <a:ext cx="4882321" cy="3741804"/>
              </a:xfrm>
              <a:prstGeom prst="rect">
                <a:avLst/>
              </a:prstGeom>
            </p:spPr>
          </p:pic>
          <p:sp>
            <p:nvSpPr>
              <p:cNvPr id="42" name="Rectangle 2">
                <a:extLst>
                  <a:ext uri="{FF2B5EF4-FFF2-40B4-BE49-F238E27FC236}">
                    <a16:creationId xmlns:a16="http://schemas.microsoft.com/office/drawing/2014/main" id="{F3361150-8F96-463A-BB8C-21FEB56CFC00}"/>
                  </a:ext>
                </a:extLst>
              </p:cNvPr>
              <p:cNvSpPr/>
              <p:nvPr/>
            </p:nvSpPr>
            <p:spPr>
              <a:xfrm>
                <a:off x="7196790" y="1200839"/>
                <a:ext cx="4405211" cy="686766"/>
              </a:xfrm>
              <a:prstGeom prst="rect">
                <a:avLst/>
              </a:prstGeom>
              <a:solidFill>
                <a:srgbClr val="F4761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en-US" sz="135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54B6243A-4402-4E0A-8FED-16AE17F57827}"/>
                </a:ext>
              </a:extLst>
            </p:cNvPr>
            <p:cNvSpPr/>
            <p:nvPr/>
          </p:nvSpPr>
          <p:spPr>
            <a:xfrm>
              <a:off x="7196790" y="1289830"/>
              <a:ext cx="4405210" cy="35587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342900">
                <a:defRPr/>
              </a:pPr>
              <a:r>
                <a:rPr lang="pt-BR" b="1" dirty="0">
                  <a:solidFill>
                    <a:srgbClr val="FF0000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    </a:t>
              </a:r>
              <a:r>
                <a:rPr lang="pt-BR" b="1" dirty="0">
                  <a:solidFill>
                    <a:prstClr val="white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  </a:t>
              </a:r>
              <a:r>
                <a:rPr lang="pt-BR" sz="2100" b="1" dirty="0">
                  <a:solidFill>
                    <a:prstClr val="white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CONSEQUÊNCIAS</a:t>
              </a:r>
            </a:p>
            <a:p>
              <a:pPr defTabSz="342900">
                <a:defRPr/>
              </a:pPr>
              <a:endParaRPr lang="pt-BR" sz="825" b="1" dirty="0">
                <a:solidFill>
                  <a:srgbClr val="FF0000"/>
                </a:solidFill>
                <a:latin typeface="Arial" panose="020B0604020202020204"/>
                <a:ea typeface="Century Gothic" charset="0"/>
                <a:cs typeface="Century Gothic" charset="0"/>
              </a:endParaRPr>
            </a:p>
            <a:p>
              <a:pPr marL="257175" indent="-257175" defTabSz="342900">
                <a:lnSpc>
                  <a:spcPct val="150000"/>
                </a:lnSpc>
                <a:buFont typeface="Wingdings" panose="05000000000000000000" pitchFamily="2" charset="2"/>
                <a:buChar char="ü"/>
                <a:defRPr/>
              </a:pPr>
              <a:r>
                <a:rPr lang="pt-BR" sz="1500" b="1" dirty="0">
                  <a:solidFill>
                    <a:prstClr val="black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Mercado e serviços deterioram</a:t>
              </a:r>
            </a:p>
            <a:p>
              <a:pPr marL="257175" indent="-257175" defTabSz="342900">
                <a:lnSpc>
                  <a:spcPct val="150000"/>
                </a:lnSpc>
                <a:buFont typeface="Wingdings" panose="05000000000000000000" pitchFamily="2" charset="2"/>
                <a:buChar char="ü"/>
                <a:defRPr/>
              </a:pPr>
              <a:r>
                <a:rPr lang="pt-BR" sz="1500" b="1" dirty="0">
                  <a:solidFill>
                    <a:prstClr val="black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Fomenta o crime organizado</a:t>
              </a:r>
            </a:p>
            <a:p>
              <a:pPr marL="257175" indent="-257175" defTabSz="342900">
                <a:lnSpc>
                  <a:spcPct val="150000"/>
                </a:lnSpc>
                <a:buFont typeface="Wingdings" panose="05000000000000000000" pitchFamily="2" charset="2"/>
                <a:buChar char="ü"/>
                <a:defRPr/>
              </a:pPr>
              <a:r>
                <a:rPr lang="pt-BR" sz="1500" b="1" dirty="0">
                  <a:solidFill>
                    <a:prstClr val="black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Prejuízos ao consumidor</a:t>
              </a:r>
              <a:endParaRPr lang="pt-BR" sz="1200" b="1" dirty="0">
                <a:solidFill>
                  <a:srgbClr val="F4761C"/>
                </a:solidFill>
                <a:latin typeface="Arial" panose="020B0604020202020204"/>
                <a:ea typeface="Century Gothic" charset="0"/>
                <a:cs typeface="Century Gothic" charset="0"/>
              </a:endParaRPr>
            </a:p>
            <a:p>
              <a:pPr marL="214313" indent="-214313">
                <a:lnSpc>
                  <a:spcPct val="150000"/>
                </a:lnSpc>
                <a:buSzPct val="85000"/>
                <a:buFont typeface="Wingdings" panose="05000000000000000000" pitchFamily="2" charset="2"/>
                <a:buChar char="Ø"/>
                <a:defRPr/>
              </a:pPr>
              <a:r>
                <a:rPr lang="pt-BR" sz="1500" b="1" dirty="0">
                  <a:solidFill>
                    <a:prstClr val="black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Afugenta os investidores</a:t>
              </a:r>
            </a:p>
            <a:p>
              <a:pPr marL="214313" indent="-214313">
                <a:lnSpc>
                  <a:spcPct val="150000"/>
                </a:lnSpc>
                <a:buSzPct val="85000"/>
                <a:buFont typeface="Wingdings" panose="05000000000000000000" pitchFamily="2" charset="2"/>
                <a:buChar char="Ø"/>
                <a:defRPr/>
              </a:pPr>
              <a:r>
                <a:rPr lang="pt-BR" sz="1500" b="1" dirty="0">
                  <a:solidFill>
                    <a:srgbClr val="F58014"/>
                  </a:solidFill>
                  <a:latin typeface="Arial" panose="020B0604020202020204"/>
                  <a:ea typeface="Century Gothic" charset="0"/>
                  <a:cs typeface="Century Gothic" charset="0"/>
                </a:rPr>
                <a:t>Perdem o Erário e a sociedade</a:t>
              </a:r>
            </a:p>
          </p:txBody>
        </p:sp>
      </p:grpSp>
      <p:sp>
        <p:nvSpPr>
          <p:cNvPr id="43" name="Retângulo 42">
            <a:extLst>
              <a:ext uri="{FF2B5EF4-FFF2-40B4-BE49-F238E27FC236}">
                <a16:creationId xmlns:a16="http://schemas.microsoft.com/office/drawing/2014/main" id="{F7CD6D33-1698-4FC4-A8DF-A3E085271D25}"/>
              </a:ext>
            </a:extLst>
          </p:cNvPr>
          <p:cNvSpPr/>
          <p:nvPr/>
        </p:nvSpPr>
        <p:spPr>
          <a:xfrm>
            <a:off x="-131253" y="5260266"/>
            <a:ext cx="182936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pt-BR" sz="1350" b="1" dirty="0">
                <a:solidFill>
                  <a:srgbClr val="2E3092"/>
                </a:solidFill>
                <a:latin typeface="Arial" panose="020B0604020202020204"/>
              </a:rPr>
              <a:t>FRAUDES</a:t>
            </a:r>
          </a:p>
          <a:p>
            <a:pPr algn="ctr" defTabSz="342900">
              <a:defRPr/>
            </a:pPr>
            <a:r>
              <a:rPr lang="pt-BR" sz="1350" b="1" dirty="0">
                <a:solidFill>
                  <a:srgbClr val="2E3092"/>
                </a:solidFill>
                <a:latin typeface="Arial" panose="020B0604020202020204"/>
              </a:rPr>
              <a:t>TRIBUTÁRIAS  E OPERACIONAIS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2CF836A5-DBD6-4EF4-853A-8AD3B56F5198}"/>
              </a:ext>
            </a:extLst>
          </p:cNvPr>
          <p:cNvSpPr/>
          <p:nvPr/>
        </p:nvSpPr>
        <p:spPr>
          <a:xfrm>
            <a:off x="1454211" y="3575833"/>
            <a:ext cx="226485" cy="206879"/>
          </a:xfrm>
          <a:prstGeom prst="ellipse">
            <a:avLst/>
          </a:prstGeom>
          <a:solidFill>
            <a:srgbClr val="F7941E"/>
          </a:solidFill>
          <a:ln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3F2CC42B-4AD5-46F3-9D9E-184489B998BE}"/>
              </a:ext>
            </a:extLst>
          </p:cNvPr>
          <p:cNvSpPr/>
          <p:nvPr/>
        </p:nvSpPr>
        <p:spPr>
          <a:xfrm>
            <a:off x="1070702" y="4038636"/>
            <a:ext cx="111564" cy="111564"/>
          </a:xfrm>
          <a:prstGeom prst="ellipse">
            <a:avLst/>
          </a:prstGeom>
          <a:solidFill>
            <a:srgbClr val="F7941E"/>
          </a:solidFill>
          <a:ln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1F5CD90A-292A-4A6A-A395-3140137D1BF0}"/>
              </a:ext>
            </a:extLst>
          </p:cNvPr>
          <p:cNvSpPr/>
          <p:nvPr/>
        </p:nvSpPr>
        <p:spPr>
          <a:xfrm>
            <a:off x="1988116" y="3151126"/>
            <a:ext cx="362374" cy="349591"/>
          </a:xfrm>
          <a:prstGeom prst="ellipse">
            <a:avLst/>
          </a:prstGeom>
          <a:solidFill>
            <a:srgbClr val="F7941E"/>
          </a:solidFill>
          <a:ln>
            <a:noFill/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47" name="Group 42">
            <a:extLst>
              <a:ext uri="{FF2B5EF4-FFF2-40B4-BE49-F238E27FC236}">
                <a16:creationId xmlns:a16="http://schemas.microsoft.com/office/drawing/2014/main" id="{E372FE78-6ECD-4ADB-99D0-40041F5991BF}"/>
              </a:ext>
            </a:extLst>
          </p:cNvPr>
          <p:cNvGrpSpPr/>
          <p:nvPr/>
        </p:nvGrpSpPr>
        <p:grpSpPr>
          <a:xfrm>
            <a:off x="2775682" y="2755122"/>
            <a:ext cx="595151" cy="564743"/>
            <a:chOff x="3816691" y="2551676"/>
            <a:chExt cx="793534" cy="752991"/>
          </a:xfrm>
        </p:grpSpPr>
        <p:sp>
          <p:nvSpPr>
            <p:cNvPr id="48" name="Elipse 47">
              <a:extLst>
                <a:ext uri="{FF2B5EF4-FFF2-40B4-BE49-F238E27FC236}">
                  <a16:creationId xmlns:a16="http://schemas.microsoft.com/office/drawing/2014/main" id="{5E95371F-B8E9-496D-AB93-1D7946E39C46}"/>
                </a:ext>
              </a:extLst>
            </p:cNvPr>
            <p:cNvSpPr/>
            <p:nvPr/>
          </p:nvSpPr>
          <p:spPr>
            <a:xfrm>
              <a:off x="3877622" y="2567057"/>
              <a:ext cx="722600" cy="726589"/>
            </a:xfrm>
            <a:prstGeom prst="ellipse">
              <a:avLst/>
            </a:prstGeom>
            <a:solidFill>
              <a:srgbClr val="F7941E"/>
            </a:solidFill>
            <a:ln>
              <a:noFill/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Multiply 41">
              <a:extLst>
                <a:ext uri="{FF2B5EF4-FFF2-40B4-BE49-F238E27FC236}">
                  <a16:creationId xmlns:a16="http://schemas.microsoft.com/office/drawing/2014/main" id="{713C689C-3292-41EA-8C98-D16B38F25909}"/>
                </a:ext>
              </a:extLst>
            </p:cNvPr>
            <p:cNvSpPr/>
            <p:nvPr/>
          </p:nvSpPr>
          <p:spPr>
            <a:xfrm>
              <a:off x="3816691" y="2551676"/>
              <a:ext cx="793534" cy="752991"/>
            </a:xfrm>
            <a:prstGeom prst="mathMultiply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50" name="Retângulo 49">
            <a:extLst>
              <a:ext uri="{FF2B5EF4-FFF2-40B4-BE49-F238E27FC236}">
                <a16:creationId xmlns:a16="http://schemas.microsoft.com/office/drawing/2014/main" id="{198F87CE-E9FA-4165-B2E9-24AD177F42F2}"/>
              </a:ext>
            </a:extLst>
          </p:cNvPr>
          <p:cNvSpPr/>
          <p:nvPr/>
        </p:nvSpPr>
        <p:spPr>
          <a:xfrm rot="18856547">
            <a:off x="1194410" y="4732690"/>
            <a:ext cx="1148433" cy="72152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188F2904-C53C-46C8-B202-9E0ABBCF88B8}"/>
              </a:ext>
            </a:extLst>
          </p:cNvPr>
          <p:cNvSpPr/>
          <p:nvPr/>
        </p:nvSpPr>
        <p:spPr>
          <a:xfrm rot="20157195">
            <a:off x="2002131" y="4310124"/>
            <a:ext cx="1145263" cy="134060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2" name="Picture 44" descr="explosao.png">
            <a:extLst>
              <a:ext uri="{FF2B5EF4-FFF2-40B4-BE49-F238E27FC236}">
                <a16:creationId xmlns:a16="http://schemas.microsoft.com/office/drawing/2014/main" id="{3ECBC256-20E9-4CC5-9618-1B573645BC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974" y="1992703"/>
            <a:ext cx="2689225" cy="2111375"/>
          </a:xfrm>
          <a:prstGeom prst="rect">
            <a:avLst/>
          </a:prstGeom>
        </p:spPr>
      </p:pic>
      <p:sp>
        <p:nvSpPr>
          <p:cNvPr id="53" name="Retângulo 52">
            <a:extLst>
              <a:ext uri="{FF2B5EF4-FFF2-40B4-BE49-F238E27FC236}">
                <a16:creationId xmlns:a16="http://schemas.microsoft.com/office/drawing/2014/main" id="{00704924-213B-4FD5-88B7-174AF8CEE4B9}"/>
              </a:ext>
            </a:extLst>
          </p:cNvPr>
          <p:cNvSpPr/>
          <p:nvPr/>
        </p:nvSpPr>
        <p:spPr>
          <a:xfrm rot="20267996">
            <a:off x="2119326" y="2816289"/>
            <a:ext cx="1223821" cy="161039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4AE79126-32C5-4309-8F9D-865239EF9F67}"/>
              </a:ext>
            </a:extLst>
          </p:cNvPr>
          <p:cNvSpPr txBox="1"/>
          <p:nvPr/>
        </p:nvSpPr>
        <p:spPr>
          <a:xfrm>
            <a:off x="3388755" y="2583108"/>
            <a:ext cx="1903010" cy="103346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3049" tIns="0" rIns="0" bIns="0" numCol="1" spcCol="1270" anchor="t" anchorCtr="0">
            <a:noAutofit/>
          </a:bodyPr>
          <a:lstStyle/>
          <a:p>
            <a:pPr algn="ctr" defTabSz="800100">
              <a:lnSpc>
                <a:spcPct val="8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sz="21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/>
              </a:rPr>
              <a:t>Fraudador domina o mercado</a:t>
            </a:r>
          </a:p>
        </p:txBody>
      </p:sp>
      <p:grpSp>
        <p:nvGrpSpPr>
          <p:cNvPr id="55" name="Group 4">
            <a:extLst>
              <a:ext uri="{FF2B5EF4-FFF2-40B4-BE49-F238E27FC236}">
                <a16:creationId xmlns:a16="http://schemas.microsoft.com/office/drawing/2014/main" id="{FE5217D8-B475-4E49-A6FB-6976BB0A6CA6}"/>
              </a:ext>
            </a:extLst>
          </p:cNvPr>
          <p:cNvGrpSpPr/>
          <p:nvPr/>
        </p:nvGrpSpPr>
        <p:grpSpPr>
          <a:xfrm>
            <a:off x="1946165" y="4896213"/>
            <a:ext cx="6089825" cy="929315"/>
            <a:chOff x="2092412" y="5497606"/>
            <a:chExt cx="8119766" cy="1239087"/>
          </a:xfrm>
        </p:grpSpPr>
        <p:pic>
          <p:nvPicPr>
            <p:cNvPr id="56" name="Picture 3" descr="barra laranja.png">
              <a:extLst>
                <a:ext uri="{FF2B5EF4-FFF2-40B4-BE49-F238E27FC236}">
                  <a16:creationId xmlns:a16="http://schemas.microsoft.com/office/drawing/2014/main" id="{5478E4E0-717D-4948-8031-B40967AED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928" y="5497606"/>
              <a:ext cx="7971250" cy="1239087"/>
            </a:xfrm>
            <a:prstGeom prst="rect">
              <a:avLst/>
            </a:prstGeom>
          </p:spPr>
        </p:pic>
        <p:sp>
          <p:nvSpPr>
            <p:cNvPr id="57" name="Título 1">
              <a:extLst>
                <a:ext uri="{FF2B5EF4-FFF2-40B4-BE49-F238E27FC236}">
                  <a16:creationId xmlns:a16="http://schemas.microsoft.com/office/drawing/2014/main" id="{4A264E72-32AB-46F8-A953-281C04F2417B}"/>
                </a:ext>
              </a:extLst>
            </p:cNvPr>
            <p:cNvSpPr txBox="1">
              <a:spLocks/>
            </p:cNvSpPr>
            <p:nvPr/>
          </p:nvSpPr>
          <p:spPr>
            <a:xfrm>
              <a:off x="2092412" y="5647267"/>
              <a:ext cx="7584293" cy="884987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pt-BR" sz="3200" b="1" kern="1200">
                  <a:solidFill>
                    <a:srgbClr val="33339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</a:defRPr>
              </a:lvl1pPr>
            </a:lstStyle>
            <a:p>
              <a:pPr algn="ctr" defTabSz="685800">
                <a:defRPr/>
              </a:pPr>
              <a:r>
                <a:rPr lang="pt-BR" sz="2400" dirty="0">
                  <a:solidFill>
                    <a:srgbClr val="FFFFFF"/>
                  </a:solidFill>
                </a:rPr>
                <a:t>Efeito compensatório para recuperar perdas do erário</a:t>
              </a:r>
            </a:p>
          </p:txBody>
        </p:sp>
      </p:grpSp>
      <p:sp>
        <p:nvSpPr>
          <p:cNvPr id="58" name="Título 2">
            <a:extLst>
              <a:ext uri="{FF2B5EF4-FFF2-40B4-BE49-F238E27FC236}">
                <a16:creationId xmlns:a16="http://schemas.microsoft.com/office/drawing/2014/main" id="{AE5EABCE-3B21-430C-9945-718380E983E6}"/>
              </a:ext>
            </a:extLst>
          </p:cNvPr>
          <p:cNvSpPr txBox="1">
            <a:spLocks/>
          </p:cNvSpPr>
          <p:nvPr/>
        </p:nvSpPr>
        <p:spPr>
          <a:xfrm>
            <a:off x="783430" y="607657"/>
            <a:ext cx="7954131" cy="695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Contingenciamento Operacional e Baixa Punibilidade</a:t>
            </a:r>
            <a:br>
              <a:rPr lang="pt-BR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pt-BR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Consumidores e empresas: os grandes prejudicados</a:t>
            </a:r>
          </a:p>
        </p:txBody>
      </p:sp>
    </p:spTree>
    <p:extLst>
      <p:ext uri="{BB962C8B-B14F-4D97-AF65-F5344CB8AC3E}">
        <p14:creationId xmlns:p14="http://schemas.microsoft.com/office/powerpoint/2010/main" val="217857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4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07E2F762-1B70-439A-AC1C-BEB431A47586}"/>
              </a:ext>
            </a:extLst>
          </p:cNvPr>
          <p:cNvSpPr/>
          <p:nvPr/>
        </p:nvSpPr>
        <p:spPr>
          <a:xfrm>
            <a:off x="1600200" y="228600"/>
            <a:ext cx="7065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Concorrência D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esleal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- lesa o erário e o consumidor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0F33295C-E65C-4BCC-A718-6C4D710D9BD4}"/>
              </a:ext>
            </a:extLst>
          </p:cNvPr>
          <p:cNvSpPr/>
          <p:nvPr/>
        </p:nvSpPr>
        <p:spPr>
          <a:xfrm>
            <a:off x="4441300" y="5799551"/>
            <a:ext cx="45384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Levantamento de preços ANP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(10/2021)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Petrobras /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Esalq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Cepea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/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Cotepe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1277A7A7-22F4-425B-B5B9-06668510C3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26" t="42846" r="41424" b="17695"/>
          <a:stretch/>
        </p:blipFill>
        <p:spPr>
          <a:xfrm>
            <a:off x="7168692" y="3326333"/>
            <a:ext cx="1546816" cy="1909790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6C1E84AF-264F-4C7E-80A3-90F20DD2FA9E}"/>
              </a:ext>
            </a:extLst>
          </p:cNvPr>
          <p:cNvSpPr txBox="1"/>
          <p:nvPr/>
        </p:nvSpPr>
        <p:spPr>
          <a:xfrm>
            <a:off x="4961128" y="1742027"/>
            <a:ext cx="41471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Preço médio BRASIL (GASOLINA) : </a:t>
            </a: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R$ 6,76 </a:t>
            </a:r>
            <a:r>
              <a:rPr kumimoji="0" 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(PB)</a:t>
            </a:r>
            <a:endParaRPr kumimoji="0" lang="pt-BR" sz="13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6ACFCCF9-5761-44BE-A454-8E0ECBB8589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07954" y="2120293"/>
            <a:ext cx="3696891" cy="3589735"/>
            <a:chOff x="4228" y="962"/>
            <a:chExt cx="3105" cy="3015"/>
          </a:xfrm>
        </p:grpSpPr>
        <p:sp>
          <p:nvSpPr>
            <p:cNvPr id="59" name="AutoShape 3">
              <a:extLst>
                <a:ext uri="{FF2B5EF4-FFF2-40B4-BE49-F238E27FC236}">
                  <a16:creationId xmlns:a16="http://schemas.microsoft.com/office/drawing/2014/main" id="{350FAAA4-2199-4E9A-ACFC-300EB882F37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28" y="962"/>
              <a:ext cx="3099" cy="3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0" name="Group 53">
              <a:extLst>
                <a:ext uri="{FF2B5EF4-FFF2-40B4-BE49-F238E27FC236}">
                  <a16:creationId xmlns:a16="http://schemas.microsoft.com/office/drawing/2014/main" id="{444BC300-AB00-4547-B565-0C060167D4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962"/>
              <a:ext cx="3105" cy="3015"/>
              <a:chOff x="4228" y="962"/>
              <a:chExt cx="3105" cy="3015"/>
            </a:xfrm>
          </p:grpSpPr>
          <p:pic>
            <p:nvPicPr>
              <p:cNvPr id="64" name="Picture 5">
                <a:extLst>
                  <a:ext uri="{FF2B5EF4-FFF2-40B4-BE49-F238E27FC236}">
                    <a16:creationId xmlns:a16="http://schemas.microsoft.com/office/drawing/2014/main" id="{E009A4A1-ED97-4CC6-8DB9-3911DE8982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8" y="962"/>
                <a:ext cx="3105" cy="3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" name="Rectangle 7">
                <a:extLst>
                  <a:ext uri="{FF2B5EF4-FFF2-40B4-BE49-F238E27FC236}">
                    <a16:creationId xmlns:a16="http://schemas.microsoft.com/office/drawing/2014/main" id="{7E806198-57B8-42BF-A009-1A100D8641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131"/>
                <a:ext cx="806" cy="22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6" name="Rectangle 8">
                <a:extLst>
                  <a:ext uri="{FF2B5EF4-FFF2-40B4-BE49-F238E27FC236}">
                    <a16:creationId xmlns:a16="http://schemas.microsoft.com/office/drawing/2014/main" id="{1EEA90F9-7AA1-4E15-ACD1-D61C7DCDC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59"/>
                <a:ext cx="806" cy="140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7" name="Rectangle 9">
                <a:extLst>
                  <a:ext uri="{FF2B5EF4-FFF2-40B4-BE49-F238E27FC236}">
                    <a16:creationId xmlns:a16="http://schemas.microsoft.com/office/drawing/2014/main" id="{E3152656-5872-446E-8FA9-560E21C28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99"/>
                <a:ext cx="806" cy="105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Rectangle 10">
                <a:extLst>
                  <a:ext uri="{FF2B5EF4-FFF2-40B4-BE49-F238E27FC236}">
                    <a16:creationId xmlns:a16="http://schemas.microsoft.com/office/drawing/2014/main" id="{4BADD0BE-491F-4ECC-9045-B4A4F9C88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04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9" name="Rectangle 11">
                <a:extLst>
                  <a:ext uri="{FF2B5EF4-FFF2-40B4-BE49-F238E27FC236}">
                    <a16:creationId xmlns:a16="http://schemas.microsoft.com/office/drawing/2014/main" id="{A7E5B948-AC92-4441-8DB3-6B0C93B3F1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92"/>
                <a:ext cx="806" cy="76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0" name="Rectangle 12">
                <a:extLst>
                  <a:ext uri="{FF2B5EF4-FFF2-40B4-BE49-F238E27FC236}">
                    <a16:creationId xmlns:a16="http://schemas.microsoft.com/office/drawing/2014/main" id="{0B0BFB64-FB3C-4211-8E74-9A42649FB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8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1" name="Rectangle 13">
                <a:extLst>
                  <a:ext uri="{FF2B5EF4-FFF2-40B4-BE49-F238E27FC236}">
                    <a16:creationId xmlns:a16="http://schemas.microsoft.com/office/drawing/2014/main" id="{FB6AC115-92C4-4FF1-ABBA-2EC65D060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8"/>
                <a:ext cx="806" cy="70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2" name="Rectangle 14">
                <a:extLst>
                  <a:ext uri="{FF2B5EF4-FFF2-40B4-BE49-F238E27FC236}">
                    <a16:creationId xmlns:a16="http://schemas.microsoft.com/office/drawing/2014/main" id="{7A41FB47-0565-4A9E-9EC6-A86EDBF5F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64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3" name="Rectangle 15">
                <a:extLst>
                  <a:ext uri="{FF2B5EF4-FFF2-40B4-BE49-F238E27FC236}">
                    <a16:creationId xmlns:a16="http://schemas.microsoft.com/office/drawing/2014/main" id="{DCAAB120-FA60-411E-A6D9-17F814F5D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2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Rectangle 16">
                <a:extLst>
                  <a:ext uri="{FF2B5EF4-FFF2-40B4-BE49-F238E27FC236}">
                    <a16:creationId xmlns:a16="http://schemas.microsoft.com/office/drawing/2014/main" id="{C7BB4745-D351-4705-A8A7-E112A1AAA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54"/>
                <a:ext cx="806" cy="82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5" name="Rectangle 17">
                <a:extLst>
                  <a:ext uri="{FF2B5EF4-FFF2-40B4-BE49-F238E27FC236}">
                    <a16:creationId xmlns:a16="http://schemas.microsoft.com/office/drawing/2014/main" id="{F00232A7-5CE2-4918-8A6F-DD963B63E9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36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6" name="Rectangle 18">
                <a:extLst>
                  <a:ext uri="{FF2B5EF4-FFF2-40B4-BE49-F238E27FC236}">
                    <a16:creationId xmlns:a16="http://schemas.microsoft.com/office/drawing/2014/main" id="{FA901D32-8169-4ABF-BF46-DC9389F25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41"/>
                <a:ext cx="806" cy="128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" name="Rectangle 19">
                <a:extLst>
                  <a:ext uri="{FF2B5EF4-FFF2-40B4-BE49-F238E27FC236}">
                    <a16:creationId xmlns:a16="http://schemas.microsoft.com/office/drawing/2014/main" id="{53ACA50F-7CEC-401C-B89A-03EC4CEF7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69"/>
                <a:ext cx="806" cy="217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Rectangle 20">
                <a:extLst>
                  <a:ext uri="{FF2B5EF4-FFF2-40B4-BE49-F238E27FC236}">
                    <a16:creationId xmlns:a16="http://schemas.microsoft.com/office/drawing/2014/main" id="{B2D415C2-5213-4563-95E5-E4E7A52CF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096"/>
                <a:ext cx="806" cy="233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" name="Rectangle 21">
                <a:extLst>
                  <a:ext uri="{FF2B5EF4-FFF2-40B4-BE49-F238E27FC236}">
                    <a16:creationId xmlns:a16="http://schemas.microsoft.com/office/drawing/2014/main" id="{7DA25EC5-7CB4-4814-8560-5A0B4A2D7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29"/>
                <a:ext cx="806" cy="152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Rectangle 22">
                <a:extLst>
                  <a:ext uri="{FF2B5EF4-FFF2-40B4-BE49-F238E27FC236}">
                    <a16:creationId xmlns:a16="http://schemas.microsoft.com/office/drawing/2014/main" id="{401019FE-A3AC-49F6-84AB-34EF9FAE2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81"/>
                <a:ext cx="806" cy="111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1" name="Rectangle 23">
                <a:extLst>
                  <a:ext uri="{FF2B5EF4-FFF2-40B4-BE49-F238E27FC236}">
                    <a16:creationId xmlns:a16="http://schemas.microsoft.com/office/drawing/2014/main" id="{9D668C44-FDFC-489B-8195-9F89FE065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592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" name="Rectangle 24">
                <a:extLst>
                  <a:ext uri="{FF2B5EF4-FFF2-40B4-BE49-F238E27FC236}">
                    <a16:creationId xmlns:a16="http://schemas.microsoft.com/office/drawing/2014/main" id="{C965B0E8-416F-4FD2-9C32-957DF89F24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80"/>
                <a:ext cx="806" cy="8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3" name="Rectangle 25">
                <a:extLst>
                  <a:ext uri="{FF2B5EF4-FFF2-40B4-BE49-F238E27FC236}">
                    <a16:creationId xmlns:a16="http://schemas.microsoft.com/office/drawing/2014/main" id="{B3DD007A-081D-4D98-88E4-E6E2C8C225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2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4" name="Rectangle 26">
                <a:extLst>
                  <a:ext uri="{FF2B5EF4-FFF2-40B4-BE49-F238E27FC236}">
                    <a16:creationId xmlns:a16="http://schemas.microsoft.com/office/drawing/2014/main" id="{E06D4CF8-7AB6-4E1F-A930-066E36B48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2"/>
                <a:ext cx="806" cy="7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5" name="Rectangle 27">
                <a:extLst>
                  <a:ext uri="{FF2B5EF4-FFF2-40B4-BE49-F238E27FC236}">
                    <a16:creationId xmlns:a16="http://schemas.microsoft.com/office/drawing/2014/main" id="{C464469A-59A5-400B-9B46-D90121C30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7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6" name="Rectangle 28">
                <a:extLst>
                  <a:ext uri="{FF2B5EF4-FFF2-40B4-BE49-F238E27FC236}">
                    <a16:creationId xmlns:a16="http://schemas.microsoft.com/office/drawing/2014/main" id="{A14DC2DD-8989-4AB5-ACAD-7517C143D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8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7" name="Rectangle 29">
                <a:extLst>
                  <a:ext uri="{FF2B5EF4-FFF2-40B4-BE49-F238E27FC236}">
                    <a16:creationId xmlns:a16="http://schemas.microsoft.com/office/drawing/2014/main" id="{BED8C873-D3A8-4E31-9BAC-7429598678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60"/>
                <a:ext cx="806" cy="8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Rectangle 30">
                <a:extLst>
                  <a:ext uri="{FF2B5EF4-FFF2-40B4-BE49-F238E27FC236}">
                    <a16:creationId xmlns:a16="http://schemas.microsoft.com/office/drawing/2014/main" id="{BFF37C0B-74F0-4D1C-8CF1-5F0D21C04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47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9" name="Rectangle 31">
                <a:extLst>
                  <a:ext uri="{FF2B5EF4-FFF2-40B4-BE49-F238E27FC236}">
                    <a16:creationId xmlns:a16="http://schemas.microsoft.com/office/drawing/2014/main" id="{26AE56A9-49E0-43EE-8478-30823C862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52"/>
                <a:ext cx="806" cy="141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Rectangle 32">
                <a:extLst>
                  <a:ext uri="{FF2B5EF4-FFF2-40B4-BE49-F238E27FC236}">
                    <a16:creationId xmlns:a16="http://schemas.microsoft.com/office/drawing/2014/main" id="{3A302CD4-2815-43F0-B083-72FE736C2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93"/>
                <a:ext cx="806" cy="222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1" name="Rectangle 33">
                <a:extLst>
                  <a:ext uri="{FF2B5EF4-FFF2-40B4-BE49-F238E27FC236}">
                    <a16:creationId xmlns:a16="http://schemas.microsoft.com/office/drawing/2014/main" id="{E33EE6E9-720B-40B9-9D7D-DA643825E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3083"/>
                <a:ext cx="800" cy="526"/>
              </a:xfrm>
              <a:prstGeom prst="rect">
                <a:avLst/>
              </a:pr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92" name="Picture 34">
                <a:extLst>
                  <a:ext uri="{FF2B5EF4-FFF2-40B4-BE49-F238E27FC236}">
                    <a16:creationId xmlns:a16="http://schemas.microsoft.com/office/drawing/2014/main" id="{DA841E14-AAC3-49DA-8FDD-2C0911CB83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1" y="3086"/>
                <a:ext cx="801" cy="5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3" name="Rectangle 35">
                <a:extLst>
                  <a:ext uri="{FF2B5EF4-FFF2-40B4-BE49-F238E27FC236}">
                    <a16:creationId xmlns:a16="http://schemas.microsoft.com/office/drawing/2014/main" id="{1B18E0A6-ADA9-42F1-97E8-A6AEEDD90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3083"/>
                <a:ext cx="800" cy="526"/>
              </a:xfrm>
              <a:prstGeom prst="rect">
                <a:avLst/>
              </a:pr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4" name="Rectangle 38">
                <a:extLst>
                  <a:ext uri="{FF2B5EF4-FFF2-40B4-BE49-F238E27FC236}">
                    <a16:creationId xmlns:a16="http://schemas.microsoft.com/office/drawing/2014/main" id="{57C74782-C2B2-4424-AE42-C7B570D2F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760"/>
                <a:ext cx="800" cy="3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5" name="Rectangle 39">
                <a:extLst>
                  <a:ext uri="{FF2B5EF4-FFF2-40B4-BE49-F238E27FC236}">
                    <a16:creationId xmlns:a16="http://schemas.microsoft.com/office/drawing/2014/main" id="{188910FC-3BDC-4C32-9E65-D02176B54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97"/>
                <a:ext cx="800" cy="185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96" name="Picture 40">
                <a:extLst>
                  <a:ext uri="{FF2B5EF4-FFF2-40B4-BE49-F238E27FC236}">
                    <a16:creationId xmlns:a16="http://schemas.microsoft.com/office/drawing/2014/main" id="{4E0171F7-917E-47DF-B41F-3FA7A3C95D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1" y="2700"/>
                <a:ext cx="801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7" name="Rectangle 41">
                <a:extLst>
                  <a:ext uri="{FF2B5EF4-FFF2-40B4-BE49-F238E27FC236}">
                    <a16:creationId xmlns:a16="http://schemas.microsoft.com/office/drawing/2014/main" id="{D9937EDA-548E-40C2-B7D5-2B2C374BB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37"/>
                <a:ext cx="800" cy="148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Rectangle 44">
                <a:extLst>
                  <a:ext uri="{FF2B5EF4-FFF2-40B4-BE49-F238E27FC236}">
                    <a16:creationId xmlns:a16="http://schemas.microsoft.com/office/drawing/2014/main" id="{8D7F80C4-85EE-424E-9C19-AE48B259FC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249"/>
                <a:ext cx="800" cy="383"/>
              </a:xfrm>
              <a:prstGeom prst="rect">
                <a:avLst/>
              </a:pr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Rectangle 45">
                <a:extLst>
                  <a:ext uri="{FF2B5EF4-FFF2-40B4-BE49-F238E27FC236}">
                    <a16:creationId xmlns:a16="http://schemas.microsoft.com/office/drawing/2014/main" id="{F9A17E9A-5AB3-4AED-8546-49F5FE0D8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093"/>
                <a:ext cx="800" cy="187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Rectangle 48">
                <a:extLst>
                  <a:ext uri="{FF2B5EF4-FFF2-40B4-BE49-F238E27FC236}">
                    <a16:creationId xmlns:a16="http://schemas.microsoft.com/office/drawing/2014/main" id="{7BE1F3F1-A2D4-49FD-99CC-D82AE2D6C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32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2,33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1" name="Rectangle 49">
                <a:extLst>
                  <a:ext uri="{FF2B5EF4-FFF2-40B4-BE49-F238E27FC236}">
                    <a16:creationId xmlns:a16="http://schemas.microsoft.com/office/drawing/2014/main" id="{46D3BFA8-9EAF-4623-ACED-C7FA7F3025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921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1,20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2" name="Rectangle 50">
                <a:extLst>
                  <a:ext uri="{FF2B5EF4-FFF2-40B4-BE49-F238E27FC236}">
                    <a16:creationId xmlns:a16="http://schemas.microsoft.com/office/drawing/2014/main" id="{265397E8-1B6D-4ECD-A240-191FA8C2DC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658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0,69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3" name="Rectangle 51">
                <a:extLst>
                  <a:ext uri="{FF2B5EF4-FFF2-40B4-BE49-F238E27FC236}">
                    <a16:creationId xmlns:a16="http://schemas.microsoft.com/office/drawing/2014/main" id="{AEB205E8-214C-47E0-844C-30AC2D5F0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2" y="23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1,77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4" name="Rectangle 52">
                <a:extLst>
                  <a:ext uri="{FF2B5EF4-FFF2-40B4-BE49-F238E27FC236}">
                    <a16:creationId xmlns:a16="http://schemas.microsoft.com/office/drawing/2014/main" id="{0534CA9B-39AB-4F42-8788-8590B640BB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5" y="2077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0,77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1" name="Rectangle 54">
              <a:extLst>
                <a:ext uri="{FF2B5EF4-FFF2-40B4-BE49-F238E27FC236}">
                  <a16:creationId xmlns:a16="http://schemas.microsoft.com/office/drawing/2014/main" id="{C3EFCBE0-8AF9-4BDC-9D6F-106E59CC3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" y="1405"/>
              <a:ext cx="841" cy="5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Rectangle 55">
              <a:extLst>
                <a:ext uri="{FF2B5EF4-FFF2-40B4-BE49-F238E27FC236}">
                  <a16:creationId xmlns:a16="http://schemas.microsoft.com/office/drawing/2014/main" id="{17710F2E-7542-4ED4-A638-16664D89A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6" y="1539"/>
              <a:ext cx="299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75" b="1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R$ </a:t>
              </a:r>
              <a:endParaRPr kumimoji="0" lang="pt-BR" alt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3" name="Rectangle 56">
              <a:extLst>
                <a:ext uri="{FF2B5EF4-FFF2-40B4-BE49-F238E27FC236}">
                  <a16:creationId xmlns:a16="http://schemas.microsoft.com/office/drawing/2014/main" id="{81C3C013-C059-416E-819C-05B663189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" y="1539"/>
              <a:ext cx="40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75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6,76</a:t>
              </a:r>
              <a:endParaRPr kumimoji="0" lang="pt-BR" alt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05" name="Imagem 104">
            <a:extLst>
              <a:ext uri="{FF2B5EF4-FFF2-40B4-BE49-F238E27FC236}">
                <a16:creationId xmlns:a16="http://schemas.microsoft.com/office/drawing/2014/main" id="{7D14FFDF-311B-4917-ACB3-7D88811FB1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626" t="42846" r="41424" b="17695"/>
          <a:stretch/>
        </p:blipFill>
        <p:spPr>
          <a:xfrm>
            <a:off x="7147587" y="3224964"/>
            <a:ext cx="1546816" cy="1909790"/>
          </a:xfrm>
          <a:prstGeom prst="rect">
            <a:avLst/>
          </a:prstGeom>
        </p:spPr>
      </p:pic>
      <p:grpSp>
        <p:nvGrpSpPr>
          <p:cNvPr id="106" name="Agrupar 105">
            <a:extLst>
              <a:ext uri="{FF2B5EF4-FFF2-40B4-BE49-F238E27FC236}">
                <a16:creationId xmlns:a16="http://schemas.microsoft.com/office/drawing/2014/main" id="{67AD8CD2-8DEB-43C6-BAB7-077F67E5B6F4}"/>
              </a:ext>
            </a:extLst>
          </p:cNvPr>
          <p:cNvGrpSpPr/>
          <p:nvPr/>
        </p:nvGrpSpPr>
        <p:grpSpPr>
          <a:xfrm>
            <a:off x="112623" y="1828488"/>
            <a:ext cx="1406117" cy="1260928"/>
            <a:chOff x="150163" y="121789"/>
            <a:chExt cx="1874823" cy="1681237"/>
          </a:xfrm>
        </p:grpSpPr>
        <p:sp>
          <p:nvSpPr>
            <p:cNvPr id="107" name="CaixaDeTexto 106">
              <a:extLst>
                <a:ext uri="{FF2B5EF4-FFF2-40B4-BE49-F238E27FC236}">
                  <a16:creationId xmlns:a16="http://schemas.microsoft.com/office/drawing/2014/main" id="{2A2310AF-6112-4DC2-B1F9-629878F4DECC}"/>
                </a:ext>
              </a:extLst>
            </p:cNvPr>
            <p:cNvSpPr txBox="1"/>
            <p:nvPr/>
          </p:nvSpPr>
          <p:spPr>
            <a:xfrm>
              <a:off x="150163" y="182176"/>
              <a:ext cx="175604" cy="1404829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PRODUÇÃO</a:t>
              </a:r>
            </a:p>
          </p:txBody>
        </p:sp>
        <p:pic>
          <p:nvPicPr>
            <p:cNvPr id="108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B7F2BFF0-68AF-43BD-8BE0-47D0124FBC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2929" b="72510" l="2390" r="2150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481" r="76101" b="25042"/>
            <a:stretch/>
          </p:blipFill>
          <p:spPr bwMode="auto">
            <a:xfrm>
              <a:off x="373236" y="121789"/>
              <a:ext cx="1651750" cy="16812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9" name="Agrupar 108">
            <a:extLst>
              <a:ext uri="{FF2B5EF4-FFF2-40B4-BE49-F238E27FC236}">
                <a16:creationId xmlns:a16="http://schemas.microsoft.com/office/drawing/2014/main" id="{68BA3B28-5BE5-49E8-9E3A-B9F99CADFCFB}"/>
              </a:ext>
            </a:extLst>
          </p:cNvPr>
          <p:cNvGrpSpPr/>
          <p:nvPr/>
        </p:nvGrpSpPr>
        <p:grpSpPr>
          <a:xfrm>
            <a:off x="114039" y="4564627"/>
            <a:ext cx="1544389" cy="1383764"/>
            <a:chOff x="152052" y="4770644"/>
            <a:chExt cx="2059185" cy="1845018"/>
          </a:xfrm>
        </p:grpSpPr>
        <p:sp>
          <p:nvSpPr>
            <p:cNvPr id="110" name="CaixaDeTexto 109">
              <a:extLst>
                <a:ext uri="{FF2B5EF4-FFF2-40B4-BE49-F238E27FC236}">
                  <a16:creationId xmlns:a16="http://schemas.microsoft.com/office/drawing/2014/main" id="{0C358708-CE90-4672-964C-B6E00EAF287E}"/>
                </a:ext>
              </a:extLst>
            </p:cNvPr>
            <p:cNvSpPr txBox="1"/>
            <p:nvPr/>
          </p:nvSpPr>
          <p:spPr>
            <a:xfrm>
              <a:off x="152052" y="5145331"/>
              <a:ext cx="175604" cy="1229225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REVENDA</a:t>
              </a:r>
            </a:p>
          </p:txBody>
        </p:sp>
        <p:pic>
          <p:nvPicPr>
            <p:cNvPr id="111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7C264C2F-7947-4617-99F5-BEC2C8EFA0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8250" b="97583" l="78423" r="9760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26" t="75833"/>
            <a:stretch/>
          </p:blipFill>
          <p:spPr bwMode="auto">
            <a:xfrm>
              <a:off x="369604" y="4770644"/>
              <a:ext cx="1841633" cy="18450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" name="Agrupar 111">
            <a:extLst>
              <a:ext uri="{FF2B5EF4-FFF2-40B4-BE49-F238E27FC236}">
                <a16:creationId xmlns:a16="http://schemas.microsoft.com/office/drawing/2014/main" id="{5D769632-298E-4291-A595-D22D83C7140C}"/>
              </a:ext>
            </a:extLst>
          </p:cNvPr>
          <p:cNvGrpSpPr/>
          <p:nvPr/>
        </p:nvGrpSpPr>
        <p:grpSpPr>
          <a:xfrm>
            <a:off x="114039" y="3125425"/>
            <a:ext cx="1544781" cy="1580433"/>
            <a:chOff x="152052" y="2204734"/>
            <a:chExt cx="2059708" cy="2107243"/>
          </a:xfrm>
        </p:grpSpPr>
        <p:sp>
          <p:nvSpPr>
            <p:cNvPr id="113" name="CaixaDeTexto 112">
              <a:extLst>
                <a:ext uri="{FF2B5EF4-FFF2-40B4-BE49-F238E27FC236}">
                  <a16:creationId xmlns:a16="http://schemas.microsoft.com/office/drawing/2014/main" id="{3F072B4F-45B6-405E-83EB-73A7B8E65658}"/>
                </a:ext>
              </a:extLst>
            </p:cNvPr>
            <p:cNvSpPr txBox="1"/>
            <p:nvPr/>
          </p:nvSpPr>
          <p:spPr>
            <a:xfrm>
              <a:off x="152052" y="2204734"/>
              <a:ext cx="175604" cy="2107243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DISTRIBUIÇÃO</a:t>
              </a:r>
            </a:p>
          </p:txBody>
        </p:sp>
        <p:pic>
          <p:nvPicPr>
            <p:cNvPr id="114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5653B204-598F-4791-8CA1-70938F1D569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411" b="21701" l="2375" r="2137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246" b="75888"/>
            <a:stretch/>
          </p:blipFill>
          <p:spPr bwMode="auto">
            <a:xfrm flipH="1">
              <a:off x="310952" y="2310594"/>
              <a:ext cx="1900808" cy="19175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22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07E2F762-1B70-439A-AC1C-BEB431A47586}"/>
              </a:ext>
            </a:extLst>
          </p:cNvPr>
          <p:cNvSpPr/>
          <p:nvPr/>
        </p:nvSpPr>
        <p:spPr>
          <a:xfrm>
            <a:off x="1600200" y="228600"/>
            <a:ext cx="7065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Concorrência D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esleal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- lesa o erário e o consumidor</a:t>
            </a:r>
          </a:p>
        </p:txBody>
      </p:sp>
      <p:grpSp>
        <p:nvGrpSpPr>
          <p:cNvPr id="115" name="Agrupar 114">
            <a:extLst>
              <a:ext uri="{FF2B5EF4-FFF2-40B4-BE49-F238E27FC236}">
                <a16:creationId xmlns:a16="http://schemas.microsoft.com/office/drawing/2014/main" id="{61C4DB93-521C-4A9D-89F8-12B6CAE39BFB}"/>
              </a:ext>
            </a:extLst>
          </p:cNvPr>
          <p:cNvGrpSpPr/>
          <p:nvPr/>
        </p:nvGrpSpPr>
        <p:grpSpPr>
          <a:xfrm>
            <a:off x="2016461" y="2253106"/>
            <a:ext cx="2830806" cy="253916"/>
            <a:chOff x="2831907" y="737572"/>
            <a:chExt cx="3520238" cy="338554"/>
          </a:xfrm>
        </p:grpSpPr>
        <p:sp>
          <p:nvSpPr>
            <p:cNvPr id="116" name="CaixaDeTexto 115">
              <a:extLst>
                <a:ext uri="{FF2B5EF4-FFF2-40B4-BE49-F238E27FC236}">
                  <a16:creationId xmlns:a16="http://schemas.microsoft.com/office/drawing/2014/main" id="{8A02EFBB-C9C4-4F17-897A-FA3FFDC830B0}"/>
                </a:ext>
              </a:extLst>
            </p:cNvPr>
            <p:cNvSpPr txBox="1"/>
            <p:nvPr/>
          </p:nvSpPr>
          <p:spPr>
            <a:xfrm>
              <a:off x="3231019" y="737572"/>
              <a:ext cx="3121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sonega 30% ICMS e embolsa metade</a:t>
              </a:r>
            </a:p>
          </p:txBody>
        </p:sp>
        <p:sp>
          <p:nvSpPr>
            <p:cNvPr id="117" name="Retângulo: Cantos Arredondados 116">
              <a:extLst>
                <a:ext uri="{FF2B5EF4-FFF2-40B4-BE49-F238E27FC236}">
                  <a16:creationId xmlns:a16="http://schemas.microsoft.com/office/drawing/2014/main" id="{71BBC6E5-6197-4025-9200-193AA3FA7C47}"/>
                </a:ext>
              </a:extLst>
            </p:cNvPr>
            <p:cNvSpPr/>
            <p:nvPr/>
          </p:nvSpPr>
          <p:spPr>
            <a:xfrm>
              <a:off x="2831907" y="757830"/>
              <a:ext cx="282680" cy="280227"/>
            </a:xfrm>
            <a:prstGeom prst="round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18" name="Picture 10" descr="Resultado de imagem para checkbox png">
            <a:extLst>
              <a:ext uri="{FF2B5EF4-FFF2-40B4-BE49-F238E27FC236}">
                <a16:creationId xmlns:a16="http://schemas.microsoft.com/office/drawing/2014/main" id="{1505681B-8D93-4397-AA41-792314544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882" y="2226223"/>
            <a:ext cx="323430" cy="21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9" name="Agrupar 118">
            <a:extLst>
              <a:ext uri="{FF2B5EF4-FFF2-40B4-BE49-F238E27FC236}">
                <a16:creationId xmlns:a16="http://schemas.microsoft.com/office/drawing/2014/main" id="{DA1E9AF5-630D-4976-9133-0F1FDB850240}"/>
              </a:ext>
            </a:extLst>
          </p:cNvPr>
          <p:cNvGrpSpPr/>
          <p:nvPr/>
        </p:nvGrpSpPr>
        <p:grpSpPr>
          <a:xfrm>
            <a:off x="112623" y="1828488"/>
            <a:ext cx="1406117" cy="1260928"/>
            <a:chOff x="150163" y="121789"/>
            <a:chExt cx="1874823" cy="1681237"/>
          </a:xfrm>
        </p:grpSpPr>
        <p:sp>
          <p:nvSpPr>
            <p:cNvPr id="120" name="CaixaDeTexto 119">
              <a:extLst>
                <a:ext uri="{FF2B5EF4-FFF2-40B4-BE49-F238E27FC236}">
                  <a16:creationId xmlns:a16="http://schemas.microsoft.com/office/drawing/2014/main" id="{AA4D34E9-C4EE-4827-BC3D-48FA6B89CEE3}"/>
                </a:ext>
              </a:extLst>
            </p:cNvPr>
            <p:cNvSpPr txBox="1"/>
            <p:nvPr/>
          </p:nvSpPr>
          <p:spPr>
            <a:xfrm>
              <a:off x="150163" y="182176"/>
              <a:ext cx="175604" cy="1404829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PRODUÇÃO</a:t>
              </a:r>
            </a:p>
          </p:txBody>
        </p:sp>
        <p:pic>
          <p:nvPicPr>
            <p:cNvPr id="121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7D5CECF3-173A-4AC0-9D41-CE9BF7DA1D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2929" b="72510" l="2390" r="2150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481" r="76101" b="25042"/>
            <a:stretch/>
          </p:blipFill>
          <p:spPr bwMode="auto">
            <a:xfrm>
              <a:off x="373236" y="121789"/>
              <a:ext cx="1651750" cy="16812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EBDC5A6F-7E16-4E47-807A-C88231D9BCC8}"/>
              </a:ext>
            </a:extLst>
          </p:cNvPr>
          <p:cNvGrpSpPr/>
          <p:nvPr/>
        </p:nvGrpSpPr>
        <p:grpSpPr>
          <a:xfrm>
            <a:off x="114039" y="4564627"/>
            <a:ext cx="1544389" cy="1383764"/>
            <a:chOff x="152052" y="4770644"/>
            <a:chExt cx="2059185" cy="1845018"/>
          </a:xfrm>
        </p:grpSpPr>
        <p:sp>
          <p:nvSpPr>
            <p:cNvPr id="123" name="CaixaDeTexto 122">
              <a:extLst>
                <a:ext uri="{FF2B5EF4-FFF2-40B4-BE49-F238E27FC236}">
                  <a16:creationId xmlns:a16="http://schemas.microsoft.com/office/drawing/2014/main" id="{EE238706-303C-4EB3-B3DA-0A7C139EE836}"/>
                </a:ext>
              </a:extLst>
            </p:cNvPr>
            <p:cNvSpPr txBox="1"/>
            <p:nvPr/>
          </p:nvSpPr>
          <p:spPr>
            <a:xfrm>
              <a:off x="152052" y="5145331"/>
              <a:ext cx="175604" cy="1229225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REVENDA</a:t>
              </a:r>
            </a:p>
          </p:txBody>
        </p:sp>
        <p:pic>
          <p:nvPicPr>
            <p:cNvPr id="124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3388116E-9AAF-44C0-9D27-0106A9AF28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8250" b="97583" l="78423" r="9760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26" t="75833"/>
            <a:stretch/>
          </p:blipFill>
          <p:spPr bwMode="auto">
            <a:xfrm>
              <a:off x="369604" y="4770644"/>
              <a:ext cx="1841633" cy="18450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C120413C-6473-4188-8C74-A6758AC507B0}"/>
              </a:ext>
            </a:extLst>
          </p:cNvPr>
          <p:cNvGrpSpPr/>
          <p:nvPr/>
        </p:nvGrpSpPr>
        <p:grpSpPr>
          <a:xfrm>
            <a:off x="114039" y="3125425"/>
            <a:ext cx="1544781" cy="1580433"/>
            <a:chOff x="152052" y="2204734"/>
            <a:chExt cx="2059708" cy="2107243"/>
          </a:xfrm>
        </p:grpSpPr>
        <p:sp>
          <p:nvSpPr>
            <p:cNvPr id="126" name="CaixaDeTexto 125">
              <a:extLst>
                <a:ext uri="{FF2B5EF4-FFF2-40B4-BE49-F238E27FC236}">
                  <a16:creationId xmlns:a16="http://schemas.microsoft.com/office/drawing/2014/main" id="{5728125E-5457-4703-8EE6-62D840E96B0F}"/>
                </a:ext>
              </a:extLst>
            </p:cNvPr>
            <p:cNvSpPr txBox="1"/>
            <p:nvPr/>
          </p:nvSpPr>
          <p:spPr>
            <a:xfrm>
              <a:off x="152052" y="2204734"/>
              <a:ext cx="175604" cy="2107243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DISTRIBUIÇÃO</a:t>
              </a:r>
            </a:p>
          </p:txBody>
        </p:sp>
        <p:pic>
          <p:nvPicPr>
            <p:cNvPr id="127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2228CA44-4414-415E-86BE-144D2E03424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411" b="21701" l="2375" r="2137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246" b="75888"/>
            <a:stretch/>
          </p:blipFill>
          <p:spPr bwMode="auto">
            <a:xfrm flipH="1">
              <a:off x="310952" y="2310594"/>
              <a:ext cx="1900808" cy="19175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8" name="Retângulo 127">
            <a:extLst>
              <a:ext uri="{FF2B5EF4-FFF2-40B4-BE49-F238E27FC236}">
                <a16:creationId xmlns:a16="http://schemas.microsoft.com/office/drawing/2014/main" id="{41FC3702-E73D-4660-96FF-547D92866E16}"/>
              </a:ext>
            </a:extLst>
          </p:cNvPr>
          <p:cNvSpPr/>
          <p:nvPr/>
        </p:nvSpPr>
        <p:spPr>
          <a:xfrm>
            <a:off x="4441300" y="5799551"/>
            <a:ext cx="45384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Levantamento de preços ANP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(10/2021)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Petrobras /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Esalq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Cepea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/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Cotepe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29" name="Imagem 128">
            <a:extLst>
              <a:ext uri="{FF2B5EF4-FFF2-40B4-BE49-F238E27FC236}">
                <a16:creationId xmlns:a16="http://schemas.microsoft.com/office/drawing/2014/main" id="{A9419D01-8C19-4C89-A581-61A8F9BFAD3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626" t="42846" r="41424" b="17695"/>
          <a:stretch/>
        </p:blipFill>
        <p:spPr>
          <a:xfrm>
            <a:off x="7168692" y="3326333"/>
            <a:ext cx="1546816" cy="1909790"/>
          </a:xfrm>
          <a:prstGeom prst="rect">
            <a:avLst/>
          </a:prstGeom>
        </p:spPr>
      </p:pic>
      <p:sp>
        <p:nvSpPr>
          <p:cNvPr id="130" name="CaixaDeTexto 129">
            <a:extLst>
              <a:ext uri="{FF2B5EF4-FFF2-40B4-BE49-F238E27FC236}">
                <a16:creationId xmlns:a16="http://schemas.microsoft.com/office/drawing/2014/main" id="{BD20332D-E327-400D-8E83-86347555D941}"/>
              </a:ext>
            </a:extLst>
          </p:cNvPr>
          <p:cNvSpPr txBox="1"/>
          <p:nvPr/>
        </p:nvSpPr>
        <p:spPr>
          <a:xfrm>
            <a:off x="1758713" y="2586058"/>
            <a:ext cx="3035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sonegou R$ 0,52, embolsou R$ 0,26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repassou R$ 0,26 na bomba</a:t>
            </a:r>
          </a:p>
        </p:txBody>
      </p:sp>
      <p:sp>
        <p:nvSpPr>
          <p:cNvPr id="131" name="CaixaDeTexto 130">
            <a:extLst>
              <a:ext uri="{FF2B5EF4-FFF2-40B4-BE49-F238E27FC236}">
                <a16:creationId xmlns:a16="http://schemas.microsoft.com/office/drawing/2014/main" id="{274A60FD-BF66-4D2E-8ABF-0647B0D2F7D9}"/>
              </a:ext>
            </a:extLst>
          </p:cNvPr>
          <p:cNvSpPr txBox="1"/>
          <p:nvPr/>
        </p:nvSpPr>
        <p:spPr>
          <a:xfrm>
            <a:off x="4961128" y="1742027"/>
            <a:ext cx="41471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Preço médio BRASIL (GASOLINA) : </a:t>
            </a: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R$ 6,76 </a:t>
            </a:r>
            <a:r>
              <a:rPr kumimoji="0" 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(PB)</a:t>
            </a:r>
            <a:endParaRPr kumimoji="0" lang="pt-BR" sz="13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9197BF2E-9D73-4C3E-8B1B-48403F7F9261}"/>
              </a:ext>
            </a:extLst>
          </p:cNvPr>
          <p:cNvGrpSpPr/>
          <p:nvPr/>
        </p:nvGrpSpPr>
        <p:grpSpPr>
          <a:xfrm>
            <a:off x="5007954" y="2120293"/>
            <a:ext cx="3696891" cy="3589735"/>
            <a:chOff x="6677272" y="1684057"/>
            <a:chExt cx="4929188" cy="4786313"/>
          </a:xfrm>
        </p:grpSpPr>
        <p:grpSp>
          <p:nvGrpSpPr>
            <p:cNvPr id="133" name="Group 4">
              <a:extLst>
                <a:ext uri="{FF2B5EF4-FFF2-40B4-BE49-F238E27FC236}">
                  <a16:creationId xmlns:a16="http://schemas.microsoft.com/office/drawing/2014/main" id="{1CA51C91-BEF8-40BF-A08F-50461704FC0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77272" y="1684057"/>
              <a:ext cx="4929188" cy="4786313"/>
              <a:chOff x="4228" y="962"/>
              <a:chExt cx="3105" cy="3015"/>
            </a:xfrm>
          </p:grpSpPr>
          <p:sp>
            <p:nvSpPr>
              <p:cNvPr id="135" name="AutoShape 3">
                <a:extLst>
                  <a:ext uri="{FF2B5EF4-FFF2-40B4-BE49-F238E27FC236}">
                    <a16:creationId xmlns:a16="http://schemas.microsoft.com/office/drawing/2014/main" id="{C597E894-9539-4B56-A756-7B6F20D5EBC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228" y="962"/>
                <a:ext cx="3099" cy="3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36" name="Group 53">
                <a:extLst>
                  <a:ext uri="{FF2B5EF4-FFF2-40B4-BE49-F238E27FC236}">
                    <a16:creationId xmlns:a16="http://schemas.microsoft.com/office/drawing/2014/main" id="{1499134B-EC7C-4DD9-982E-BA401A2234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8" y="962"/>
                <a:ext cx="3105" cy="3015"/>
                <a:chOff x="4228" y="962"/>
                <a:chExt cx="3105" cy="3015"/>
              </a:xfrm>
            </p:grpSpPr>
            <p:pic>
              <p:nvPicPr>
                <p:cNvPr id="140" name="Picture 5">
                  <a:extLst>
                    <a:ext uri="{FF2B5EF4-FFF2-40B4-BE49-F238E27FC236}">
                      <a16:creationId xmlns:a16="http://schemas.microsoft.com/office/drawing/2014/main" id="{4365C2E9-BCCC-4AC3-9164-D78CE70ED0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8" y="962"/>
                  <a:ext cx="3105" cy="30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1" name="Rectangle 7">
                  <a:extLst>
                    <a:ext uri="{FF2B5EF4-FFF2-40B4-BE49-F238E27FC236}">
                      <a16:creationId xmlns:a16="http://schemas.microsoft.com/office/drawing/2014/main" id="{0C79EDDC-98B0-44D4-A022-BB34B21709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131"/>
                  <a:ext cx="806" cy="228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Rectangle 8">
                  <a:extLst>
                    <a:ext uri="{FF2B5EF4-FFF2-40B4-BE49-F238E27FC236}">
                      <a16:creationId xmlns:a16="http://schemas.microsoft.com/office/drawing/2014/main" id="{6AB54BA1-9BF4-42BB-80FC-D107C57871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359"/>
                  <a:ext cx="806" cy="140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Rectangle 9">
                  <a:extLst>
                    <a:ext uri="{FF2B5EF4-FFF2-40B4-BE49-F238E27FC236}">
                      <a16:creationId xmlns:a16="http://schemas.microsoft.com/office/drawing/2014/main" id="{B9E9076D-CCD8-4E19-ABCC-AA7A5803F1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499"/>
                  <a:ext cx="806" cy="105"/>
                </a:xfrm>
                <a:prstGeom prst="rect">
                  <a:avLst/>
                </a:prstGeom>
                <a:solidFill>
                  <a:srgbClr val="EEEEE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Rectangle 10">
                  <a:extLst>
                    <a:ext uri="{FF2B5EF4-FFF2-40B4-BE49-F238E27FC236}">
                      <a16:creationId xmlns:a16="http://schemas.microsoft.com/office/drawing/2014/main" id="{9DD12447-6A4F-4637-9F30-F85517489E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604"/>
                  <a:ext cx="806" cy="88"/>
                </a:xfrm>
                <a:prstGeom prst="rect">
                  <a:avLst/>
                </a:prstGeom>
                <a:solidFill>
                  <a:srgbClr val="ECECE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Rectangle 11">
                  <a:extLst>
                    <a:ext uri="{FF2B5EF4-FFF2-40B4-BE49-F238E27FC236}">
                      <a16:creationId xmlns:a16="http://schemas.microsoft.com/office/drawing/2014/main" id="{0133E22D-34B2-46B2-A19E-69CCADD333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692"/>
                  <a:ext cx="806" cy="76"/>
                </a:xfrm>
                <a:prstGeom prst="rect">
                  <a:avLst/>
                </a:pr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Rectangle 12">
                  <a:extLst>
                    <a:ext uri="{FF2B5EF4-FFF2-40B4-BE49-F238E27FC236}">
                      <a16:creationId xmlns:a16="http://schemas.microsoft.com/office/drawing/2014/main" id="{FBE3ADBA-28A3-4AA8-B86E-E31BCE9778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768"/>
                  <a:ext cx="806" cy="70"/>
                </a:xfrm>
                <a:prstGeom prst="rect">
                  <a:avLst/>
                </a:prstGeom>
                <a:solidFill>
                  <a:srgbClr val="E8E8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Rectangle 13">
                  <a:extLst>
                    <a:ext uri="{FF2B5EF4-FFF2-40B4-BE49-F238E27FC236}">
                      <a16:creationId xmlns:a16="http://schemas.microsoft.com/office/drawing/2014/main" id="{86319338-01AB-4786-BB91-BB6E7676C9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838"/>
                  <a:ext cx="806" cy="70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Rectangle 14">
                  <a:extLst>
                    <a:ext uri="{FF2B5EF4-FFF2-40B4-BE49-F238E27FC236}">
                      <a16:creationId xmlns:a16="http://schemas.microsoft.com/office/drawing/2014/main" id="{4D68CF0E-236A-4DE9-9F89-07908EE03B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908"/>
                  <a:ext cx="806" cy="64"/>
                </a:xfrm>
                <a:prstGeom prst="rect">
                  <a:avLst/>
                </a:prstGeom>
                <a:solidFill>
                  <a:srgbClr val="E4E4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Rectangle 15">
                  <a:extLst>
                    <a:ext uri="{FF2B5EF4-FFF2-40B4-BE49-F238E27FC236}">
                      <a16:creationId xmlns:a16="http://schemas.microsoft.com/office/drawing/2014/main" id="{A0872EDA-0841-4B6E-9A15-5209641C9F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972"/>
                  <a:ext cx="806" cy="82"/>
                </a:xfrm>
                <a:prstGeom prst="rect">
                  <a:avLst/>
                </a:pr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Rectangle 16">
                  <a:extLst>
                    <a:ext uri="{FF2B5EF4-FFF2-40B4-BE49-F238E27FC236}">
                      <a16:creationId xmlns:a16="http://schemas.microsoft.com/office/drawing/2014/main" id="{9961EE46-6B91-4263-8243-0B8B5D51E5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3054"/>
                  <a:ext cx="806" cy="82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Rectangle 17">
                  <a:extLst>
                    <a:ext uri="{FF2B5EF4-FFF2-40B4-BE49-F238E27FC236}">
                      <a16:creationId xmlns:a16="http://schemas.microsoft.com/office/drawing/2014/main" id="{02EB53BC-D6CD-49B7-9C54-E610C18C02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3136"/>
                  <a:ext cx="806" cy="105"/>
                </a:xfrm>
                <a:prstGeom prst="rect">
                  <a:avLst/>
                </a:prstGeom>
                <a:solidFill>
                  <a:srgbClr val="DEDE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Rectangle 18">
                  <a:extLst>
                    <a:ext uri="{FF2B5EF4-FFF2-40B4-BE49-F238E27FC236}">
                      <a16:creationId xmlns:a16="http://schemas.microsoft.com/office/drawing/2014/main" id="{997F144A-7DDA-4655-987A-57D42529DB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3241"/>
                  <a:ext cx="806" cy="128"/>
                </a:xfrm>
                <a:prstGeom prst="rect">
                  <a:avLst/>
                </a:prstGeom>
                <a:solidFill>
                  <a:srgbClr val="DCDC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Rectangle 19">
                  <a:extLst>
                    <a:ext uri="{FF2B5EF4-FFF2-40B4-BE49-F238E27FC236}">
                      <a16:creationId xmlns:a16="http://schemas.microsoft.com/office/drawing/2014/main" id="{88156189-A092-43EE-A507-5365E84BDB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3369"/>
                  <a:ext cx="806" cy="217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Rectangle 20">
                  <a:extLst>
                    <a:ext uri="{FF2B5EF4-FFF2-40B4-BE49-F238E27FC236}">
                      <a16:creationId xmlns:a16="http://schemas.microsoft.com/office/drawing/2014/main" id="{7048A78A-6A2E-49FF-A6F5-4DC803E3B1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096"/>
                  <a:ext cx="806" cy="233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Rectangle 21">
                  <a:extLst>
                    <a:ext uri="{FF2B5EF4-FFF2-40B4-BE49-F238E27FC236}">
                      <a16:creationId xmlns:a16="http://schemas.microsoft.com/office/drawing/2014/main" id="{58E5DA00-9382-4CEB-8CF0-C837AAD9DD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329"/>
                  <a:ext cx="806" cy="152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Rectangle 22">
                  <a:extLst>
                    <a:ext uri="{FF2B5EF4-FFF2-40B4-BE49-F238E27FC236}">
                      <a16:creationId xmlns:a16="http://schemas.microsoft.com/office/drawing/2014/main" id="{BCC92F64-2FE3-41FF-B78B-1E381DE84C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481"/>
                  <a:ext cx="806" cy="111"/>
                </a:xfrm>
                <a:prstGeom prst="rect">
                  <a:avLst/>
                </a:prstGeom>
                <a:solidFill>
                  <a:srgbClr val="EEEEE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Rectangle 23">
                  <a:extLst>
                    <a:ext uri="{FF2B5EF4-FFF2-40B4-BE49-F238E27FC236}">
                      <a16:creationId xmlns:a16="http://schemas.microsoft.com/office/drawing/2014/main" id="{414DB77C-8A4B-41DB-B966-BD93D4F1B9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592"/>
                  <a:ext cx="806" cy="88"/>
                </a:xfrm>
                <a:prstGeom prst="rect">
                  <a:avLst/>
                </a:prstGeom>
                <a:solidFill>
                  <a:srgbClr val="ECECE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Rectangle 24">
                  <a:extLst>
                    <a:ext uri="{FF2B5EF4-FFF2-40B4-BE49-F238E27FC236}">
                      <a16:creationId xmlns:a16="http://schemas.microsoft.com/office/drawing/2014/main" id="{DD33603C-0DAB-446F-AD11-E048FB9FFA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680"/>
                  <a:ext cx="806" cy="82"/>
                </a:xfrm>
                <a:prstGeom prst="rect">
                  <a:avLst/>
                </a:pr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Rectangle 25">
                  <a:extLst>
                    <a:ext uri="{FF2B5EF4-FFF2-40B4-BE49-F238E27FC236}">
                      <a16:creationId xmlns:a16="http://schemas.microsoft.com/office/drawing/2014/main" id="{A913E386-1F52-4FF9-B7C7-96D38C312B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762"/>
                  <a:ext cx="806" cy="70"/>
                </a:xfrm>
                <a:prstGeom prst="rect">
                  <a:avLst/>
                </a:prstGeom>
                <a:solidFill>
                  <a:srgbClr val="E8E8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Rectangle 26">
                  <a:extLst>
                    <a:ext uri="{FF2B5EF4-FFF2-40B4-BE49-F238E27FC236}">
                      <a16:creationId xmlns:a16="http://schemas.microsoft.com/office/drawing/2014/main" id="{EC573F36-FABA-4D2A-9212-B239DF79B6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832"/>
                  <a:ext cx="806" cy="76"/>
                </a:xfrm>
                <a:prstGeom prst="rect">
                  <a:avLst/>
                </a:prstGeom>
                <a:solidFill>
                  <a:srgbClr val="E6E6E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Rectangle 27">
                  <a:extLst>
                    <a:ext uri="{FF2B5EF4-FFF2-40B4-BE49-F238E27FC236}">
                      <a16:creationId xmlns:a16="http://schemas.microsoft.com/office/drawing/2014/main" id="{F13BD8B0-D8E8-4CA0-99A5-D24268F8A2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908"/>
                  <a:ext cx="806" cy="70"/>
                </a:xfrm>
                <a:prstGeom prst="rect">
                  <a:avLst/>
                </a:prstGeom>
                <a:solidFill>
                  <a:srgbClr val="E4E4E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Rectangle 28">
                  <a:extLst>
                    <a:ext uri="{FF2B5EF4-FFF2-40B4-BE49-F238E27FC236}">
                      <a16:creationId xmlns:a16="http://schemas.microsoft.com/office/drawing/2014/main" id="{F1F17A34-C5BC-4C30-BD18-AA2AFDE249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978"/>
                  <a:ext cx="806" cy="82"/>
                </a:xfrm>
                <a:prstGeom prst="rect">
                  <a:avLst/>
                </a:prstGeom>
                <a:solidFill>
                  <a:srgbClr val="E2E2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Rectangle 29">
                  <a:extLst>
                    <a:ext uri="{FF2B5EF4-FFF2-40B4-BE49-F238E27FC236}">
                      <a16:creationId xmlns:a16="http://schemas.microsoft.com/office/drawing/2014/main" id="{74BEFEB2-FA15-43CF-9BA0-80D99A0CF5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3060"/>
                  <a:ext cx="806" cy="87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Rectangle 30">
                  <a:extLst>
                    <a:ext uri="{FF2B5EF4-FFF2-40B4-BE49-F238E27FC236}">
                      <a16:creationId xmlns:a16="http://schemas.microsoft.com/office/drawing/2014/main" id="{F733A8BA-F4CD-48B1-81B9-4EF00EFD9A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3147"/>
                  <a:ext cx="806" cy="105"/>
                </a:xfrm>
                <a:prstGeom prst="rect">
                  <a:avLst/>
                </a:prstGeom>
                <a:solidFill>
                  <a:srgbClr val="DEDE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Rectangle 31">
                  <a:extLst>
                    <a:ext uri="{FF2B5EF4-FFF2-40B4-BE49-F238E27FC236}">
                      <a16:creationId xmlns:a16="http://schemas.microsoft.com/office/drawing/2014/main" id="{ADB730AC-F4AC-462A-99FA-C9296ED081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3252"/>
                  <a:ext cx="806" cy="141"/>
                </a:xfrm>
                <a:prstGeom prst="rect">
                  <a:avLst/>
                </a:prstGeom>
                <a:solidFill>
                  <a:srgbClr val="DCDCD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Rectangle 32">
                  <a:extLst>
                    <a:ext uri="{FF2B5EF4-FFF2-40B4-BE49-F238E27FC236}">
                      <a16:creationId xmlns:a16="http://schemas.microsoft.com/office/drawing/2014/main" id="{5F6B34F4-3371-46C5-996F-75BE78447F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3393"/>
                  <a:ext cx="806" cy="222"/>
                </a:xfrm>
                <a:prstGeom prst="rect">
                  <a:avLst/>
                </a:prstGeom>
                <a:solidFill>
                  <a:srgbClr val="D9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Rectangle 33">
                  <a:extLst>
                    <a:ext uri="{FF2B5EF4-FFF2-40B4-BE49-F238E27FC236}">
                      <a16:creationId xmlns:a16="http://schemas.microsoft.com/office/drawing/2014/main" id="{6BF92E5C-98BD-4BD2-BF22-E15663D610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29" y="3083"/>
                  <a:ext cx="800" cy="526"/>
                </a:xfrm>
                <a:prstGeom prst="rect">
                  <a:avLst/>
                </a:prstGeom>
                <a:solidFill>
                  <a:srgbClr val="1737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pic>
              <p:nvPicPr>
                <p:cNvPr id="168" name="Picture 34">
                  <a:extLst>
                    <a:ext uri="{FF2B5EF4-FFF2-40B4-BE49-F238E27FC236}">
                      <a16:creationId xmlns:a16="http://schemas.microsoft.com/office/drawing/2014/main" id="{B25ECE13-0825-49A7-A9C8-D780F26532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1" y="3086"/>
                  <a:ext cx="801" cy="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9" name="Rectangle 35">
                  <a:extLst>
                    <a:ext uri="{FF2B5EF4-FFF2-40B4-BE49-F238E27FC236}">
                      <a16:creationId xmlns:a16="http://schemas.microsoft.com/office/drawing/2014/main" id="{B25CD5A4-2967-4486-A38B-0FA0A92402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29" y="3083"/>
                  <a:ext cx="800" cy="526"/>
                </a:xfrm>
                <a:prstGeom prst="rect">
                  <a:avLst/>
                </a:prstGeom>
                <a:solidFill>
                  <a:srgbClr val="1737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Rectangle 38">
                  <a:extLst>
                    <a:ext uri="{FF2B5EF4-FFF2-40B4-BE49-F238E27FC236}">
                      <a16:creationId xmlns:a16="http://schemas.microsoft.com/office/drawing/2014/main" id="{25627A47-D8E1-462E-8974-77AF8C7498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6" y="2760"/>
                  <a:ext cx="800" cy="343"/>
                </a:xfrm>
                <a:prstGeom prst="rect">
                  <a:avLst/>
                </a:prstGeom>
                <a:solidFill>
                  <a:srgbClr val="00B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39">
                  <a:extLst>
                    <a:ext uri="{FF2B5EF4-FFF2-40B4-BE49-F238E27FC236}">
                      <a16:creationId xmlns:a16="http://schemas.microsoft.com/office/drawing/2014/main" id="{AB524EDD-35F2-4E96-9F35-BD4A908CE3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29" y="2697"/>
                  <a:ext cx="800" cy="185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pic>
              <p:nvPicPr>
                <p:cNvPr id="172" name="Picture 40">
                  <a:extLst>
                    <a:ext uri="{FF2B5EF4-FFF2-40B4-BE49-F238E27FC236}">
                      <a16:creationId xmlns:a16="http://schemas.microsoft.com/office/drawing/2014/main" id="{783220F0-1A2A-4149-8C12-F2E51D5936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1" y="2700"/>
                  <a:ext cx="801" cy="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3" name="Rectangle 41">
                  <a:extLst>
                    <a:ext uri="{FF2B5EF4-FFF2-40B4-BE49-F238E27FC236}">
                      <a16:creationId xmlns:a16="http://schemas.microsoft.com/office/drawing/2014/main" id="{31D4F052-1D78-40DF-81B6-F4CFAE98E8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29" y="2658"/>
                  <a:ext cx="800" cy="127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44">
                  <a:extLst>
                    <a:ext uri="{FF2B5EF4-FFF2-40B4-BE49-F238E27FC236}">
                      <a16:creationId xmlns:a16="http://schemas.microsoft.com/office/drawing/2014/main" id="{B19FE19D-BACB-46F7-916D-63C5E30DF1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4" y="2365"/>
                  <a:ext cx="800" cy="291"/>
                </a:xfrm>
                <a:prstGeom prst="rect">
                  <a:avLst/>
                </a:prstGeom>
                <a:solidFill>
                  <a:srgbClr val="E46C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45">
                  <a:extLst>
                    <a:ext uri="{FF2B5EF4-FFF2-40B4-BE49-F238E27FC236}">
                      <a16:creationId xmlns:a16="http://schemas.microsoft.com/office/drawing/2014/main" id="{7B77C608-BA52-4783-86A7-611F6843D0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6" y="2117"/>
                  <a:ext cx="800" cy="24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48">
                  <a:extLst>
                    <a:ext uri="{FF2B5EF4-FFF2-40B4-BE49-F238E27FC236}">
                      <a16:creationId xmlns:a16="http://schemas.microsoft.com/office/drawing/2014/main" id="{BACBF834-B78E-43A4-8B03-B9290E7F2F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09" y="3265"/>
                  <a:ext cx="272" cy="2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6858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altLang="pt-BR" sz="1725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+mn-cs"/>
                    </a:rPr>
                    <a:t>2,33</a:t>
                  </a:r>
                  <a:endParaRPr kumimoji="0" lang="pt-BR" altLang="pt-B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49">
                  <a:extLst>
                    <a:ext uri="{FF2B5EF4-FFF2-40B4-BE49-F238E27FC236}">
                      <a16:creationId xmlns:a16="http://schemas.microsoft.com/office/drawing/2014/main" id="{237147B7-9F00-489A-9A0B-A3CA47F41E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09" y="2897"/>
                  <a:ext cx="272" cy="2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6858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altLang="pt-BR" sz="1725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+mn-cs"/>
                    </a:rPr>
                    <a:t>1,20</a:t>
                  </a:r>
                  <a:endParaRPr kumimoji="0" lang="pt-BR" altLang="pt-B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50">
                  <a:extLst>
                    <a:ext uri="{FF2B5EF4-FFF2-40B4-BE49-F238E27FC236}">
                      <a16:creationId xmlns:a16="http://schemas.microsoft.com/office/drawing/2014/main" id="{A1253DE1-22BD-47BB-B85B-4600F9FC87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09" y="2658"/>
                  <a:ext cx="272" cy="2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6858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altLang="pt-BR" sz="1725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+mn-cs"/>
                    </a:rPr>
                    <a:t>0,69</a:t>
                  </a:r>
                  <a:endParaRPr kumimoji="0" lang="pt-BR" altLang="pt-B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51">
                  <a:extLst>
                    <a:ext uri="{FF2B5EF4-FFF2-40B4-BE49-F238E27FC236}">
                      <a16:creationId xmlns:a16="http://schemas.microsoft.com/office/drawing/2014/main" id="{834E6179-3068-4DB9-8B1B-3AD4BF8DF1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2" y="2365"/>
                  <a:ext cx="272" cy="2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6858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altLang="pt-BR" sz="1725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+mn-cs"/>
                    </a:rPr>
                    <a:t>1,24</a:t>
                  </a:r>
                  <a:endParaRPr kumimoji="0" lang="pt-BR" altLang="pt-B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Rectangle 52">
                  <a:extLst>
                    <a:ext uri="{FF2B5EF4-FFF2-40B4-BE49-F238E27FC236}">
                      <a16:creationId xmlns:a16="http://schemas.microsoft.com/office/drawing/2014/main" id="{17859CCD-88A5-4A0D-B22C-1E16B7D09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5" y="2077"/>
                  <a:ext cx="272" cy="2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6858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altLang="pt-BR" sz="1725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haroni" panose="02010803020104030203" pitchFamily="2" charset="-79"/>
                      <a:ea typeface="+mn-ea"/>
                      <a:cs typeface="+mn-cs"/>
                    </a:rPr>
                    <a:t>1,04</a:t>
                  </a:r>
                  <a:endParaRPr kumimoji="0" lang="pt-BR" altLang="pt-B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7" name="Rectangle 54">
                <a:extLst>
                  <a:ext uri="{FF2B5EF4-FFF2-40B4-BE49-F238E27FC236}">
                    <a16:creationId xmlns:a16="http://schemas.microsoft.com/office/drawing/2014/main" id="{B7865467-B87B-4822-BD38-E3FE7E927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7" y="1405"/>
                <a:ext cx="841" cy="58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8" name="Rectangle 55">
                <a:extLst>
                  <a:ext uri="{FF2B5EF4-FFF2-40B4-BE49-F238E27FC236}">
                    <a16:creationId xmlns:a16="http://schemas.microsoft.com/office/drawing/2014/main" id="{2E8319FC-C38E-449A-8E67-E91715EF5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6" y="1539"/>
                <a:ext cx="299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2475" b="1" i="0" u="none" strike="noStrike" kern="1200" cap="none" spc="0" normalizeH="0" baseline="0" noProof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+mn-ea"/>
                    <a:cs typeface="+mn-cs"/>
                  </a:rPr>
                  <a:t>R$ </a:t>
                </a:r>
                <a:endParaRPr kumimoji="0" lang="pt-BR" alt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9" name="Rectangle 56">
                <a:extLst>
                  <a:ext uri="{FF2B5EF4-FFF2-40B4-BE49-F238E27FC236}">
                    <a16:creationId xmlns:a16="http://schemas.microsoft.com/office/drawing/2014/main" id="{F12B3A36-379B-4DEF-9A98-9E380C4F81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8" y="1539"/>
                <a:ext cx="416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247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+mn-ea"/>
                    <a:cs typeface="+mn-cs"/>
                  </a:rPr>
                  <a:t>6,50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134" name="Imagem 133">
              <a:extLst>
                <a:ext uri="{FF2B5EF4-FFF2-40B4-BE49-F238E27FC236}">
                  <a16:creationId xmlns:a16="http://schemas.microsoft.com/office/drawing/2014/main" id="{EEBFCD2E-C016-4E1C-9885-3281AF205B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2626" t="42846" r="41424" b="17695"/>
            <a:stretch/>
          </p:blipFill>
          <p:spPr>
            <a:xfrm>
              <a:off x="9512090" y="3265189"/>
              <a:ext cx="2062421" cy="2546386"/>
            </a:xfrm>
            <a:prstGeom prst="rect">
              <a:avLst/>
            </a:prstGeom>
          </p:spPr>
        </p:pic>
      </p:grpSp>
      <p:cxnSp>
        <p:nvCxnSpPr>
          <p:cNvPr id="181" name="Conector de Seta Reta 180">
            <a:extLst>
              <a:ext uri="{FF2B5EF4-FFF2-40B4-BE49-F238E27FC236}">
                <a16:creationId xmlns:a16="http://schemas.microsoft.com/office/drawing/2014/main" id="{1C730D12-F59E-470F-BD84-B37EB41E4363}"/>
              </a:ext>
            </a:extLst>
          </p:cNvPr>
          <p:cNvCxnSpPr/>
          <p:nvPr/>
        </p:nvCxnSpPr>
        <p:spPr>
          <a:xfrm>
            <a:off x="1809424" y="2978473"/>
            <a:ext cx="3099816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ash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382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07E2F762-1B70-439A-AC1C-BEB431A47586}"/>
              </a:ext>
            </a:extLst>
          </p:cNvPr>
          <p:cNvSpPr/>
          <p:nvPr/>
        </p:nvSpPr>
        <p:spPr>
          <a:xfrm>
            <a:off x="1600200" y="228600"/>
            <a:ext cx="7065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Concorrência D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esleal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- lesa o erário e o consumidor</a:t>
            </a:r>
          </a:p>
        </p:txBody>
      </p: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4BE3A088-6583-4A74-9480-E326D6ADB4F0}"/>
              </a:ext>
            </a:extLst>
          </p:cNvPr>
          <p:cNvGrpSpPr/>
          <p:nvPr/>
        </p:nvGrpSpPr>
        <p:grpSpPr>
          <a:xfrm>
            <a:off x="1809424" y="2978473"/>
            <a:ext cx="3111259" cy="1430557"/>
            <a:chOff x="2488243" y="1146225"/>
            <a:chExt cx="4148345" cy="1907409"/>
          </a:xfrm>
        </p:grpSpPr>
        <p:cxnSp>
          <p:nvCxnSpPr>
            <p:cNvPr id="71" name="Conector de Seta Reta 70">
              <a:extLst>
                <a:ext uri="{FF2B5EF4-FFF2-40B4-BE49-F238E27FC236}">
                  <a16:creationId xmlns:a16="http://schemas.microsoft.com/office/drawing/2014/main" id="{24EDBA63-7618-4ABA-8E4E-ED6BEA9977E7}"/>
                </a:ext>
              </a:extLst>
            </p:cNvPr>
            <p:cNvCxnSpPr/>
            <p:nvPr/>
          </p:nvCxnSpPr>
          <p:spPr>
            <a:xfrm>
              <a:off x="2488243" y="1146225"/>
              <a:ext cx="4133088" cy="0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Conector de Seta Reta 71">
              <a:extLst>
                <a:ext uri="{FF2B5EF4-FFF2-40B4-BE49-F238E27FC236}">
                  <a16:creationId xmlns:a16="http://schemas.microsoft.com/office/drawing/2014/main" id="{E9CCD8E9-A26B-4AE7-AFE4-98E883B2D1DF}"/>
                </a:ext>
              </a:extLst>
            </p:cNvPr>
            <p:cNvCxnSpPr/>
            <p:nvPr/>
          </p:nvCxnSpPr>
          <p:spPr>
            <a:xfrm>
              <a:off x="2503500" y="3053634"/>
              <a:ext cx="4133088" cy="0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1E4B159C-436F-443A-9C1D-740DE34815D7}"/>
              </a:ext>
            </a:extLst>
          </p:cNvPr>
          <p:cNvGrpSpPr/>
          <p:nvPr/>
        </p:nvGrpSpPr>
        <p:grpSpPr>
          <a:xfrm>
            <a:off x="2016461" y="2253106"/>
            <a:ext cx="2830806" cy="253916"/>
            <a:chOff x="2831907" y="737572"/>
            <a:chExt cx="3520238" cy="338554"/>
          </a:xfrm>
        </p:grpSpPr>
        <p:sp>
          <p:nvSpPr>
            <p:cNvPr id="74" name="CaixaDeTexto 73">
              <a:extLst>
                <a:ext uri="{FF2B5EF4-FFF2-40B4-BE49-F238E27FC236}">
                  <a16:creationId xmlns:a16="http://schemas.microsoft.com/office/drawing/2014/main" id="{B3152638-C18B-4866-AAA7-8B9F3913D00A}"/>
                </a:ext>
              </a:extLst>
            </p:cNvPr>
            <p:cNvSpPr txBox="1"/>
            <p:nvPr/>
          </p:nvSpPr>
          <p:spPr>
            <a:xfrm>
              <a:off x="3231019" y="737572"/>
              <a:ext cx="3121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sonega 30% ICMS e embolsa metade</a:t>
              </a:r>
            </a:p>
          </p:txBody>
        </p:sp>
        <p:sp>
          <p:nvSpPr>
            <p:cNvPr id="75" name="Retângulo: Cantos Arredondados 74">
              <a:extLst>
                <a:ext uri="{FF2B5EF4-FFF2-40B4-BE49-F238E27FC236}">
                  <a16:creationId xmlns:a16="http://schemas.microsoft.com/office/drawing/2014/main" id="{A0622BAC-1997-489A-86D9-331B5173A501}"/>
                </a:ext>
              </a:extLst>
            </p:cNvPr>
            <p:cNvSpPr/>
            <p:nvPr/>
          </p:nvSpPr>
          <p:spPr>
            <a:xfrm>
              <a:off x="2831907" y="757830"/>
              <a:ext cx="282680" cy="280227"/>
            </a:xfrm>
            <a:prstGeom prst="round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76" name="Picture 10" descr="Resultado de imagem para checkbox png">
            <a:extLst>
              <a:ext uri="{FF2B5EF4-FFF2-40B4-BE49-F238E27FC236}">
                <a16:creationId xmlns:a16="http://schemas.microsoft.com/office/drawing/2014/main" id="{5D0213B0-63E8-46B8-A468-6F14A9649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882" y="2226223"/>
            <a:ext cx="323430" cy="21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Agrupar 76">
            <a:extLst>
              <a:ext uri="{FF2B5EF4-FFF2-40B4-BE49-F238E27FC236}">
                <a16:creationId xmlns:a16="http://schemas.microsoft.com/office/drawing/2014/main" id="{7346DD90-05A9-4891-A2A1-6D40BA4AFF97}"/>
              </a:ext>
            </a:extLst>
          </p:cNvPr>
          <p:cNvGrpSpPr/>
          <p:nvPr/>
        </p:nvGrpSpPr>
        <p:grpSpPr>
          <a:xfrm>
            <a:off x="2016461" y="3552328"/>
            <a:ext cx="2582943" cy="415498"/>
            <a:chOff x="2505327" y="620913"/>
            <a:chExt cx="3713240" cy="553997"/>
          </a:xfrm>
        </p:grpSpPr>
        <p:sp>
          <p:nvSpPr>
            <p:cNvPr id="78" name="CaixaDeTexto 77">
              <a:extLst>
                <a:ext uri="{FF2B5EF4-FFF2-40B4-BE49-F238E27FC236}">
                  <a16:creationId xmlns:a16="http://schemas.microsoft.com/office/drawing/2014/main" id="{0403C6DE-4E83-4A23-8970-E925F2036799}"/>
                </a:ext>
              </a:extLst>
            </p:cNvPr>
            <p:cNvSpPr txBox="1"/>
            <p:nvPr/>
          </p:nvSpPr>
          <p:spPr>
            <a:xfrm>
              <a:off x="2799947" y="620913"/>
              <a:ext cx="341862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adultera com 40% de anidro e  embolsa a metade do ganho </a:t>
              </a:r>
            </a:p>
          </p:txBody>
        </p:sp>
        <p:sp>
          <p:nvSpPr>
            <p:cNvPr id="79" name="Retângulo: Cantos Arredondados 78">
              <a:extLst>
                <a:ext uri="{FF2B5EF4-FFF2-40B4-BE49-F238E27FC236}">
                  <a16:creationId xmlns:a16="http://schemas.microsoft.com/office/drawing/2014/main" id="{9FD90AEA-F713-4FE4-9465-5BF9860A1CDF}"/>
                </a:ext>
              </a:extLst>
            </p:cNvPr>
            <p:cNvSpPr/>
            <p:nvPr/>
          </p:nvSpPr>
          <p:spPr>
            <a:xfrm>
              <a:off x="2505327" y="757830"/>
              <a:ext cx="282680" cy="280227"/>
            </a:xfrm>
            <a:prstGeom prst="round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80" name="Picture 10" descr="Resultado de imagem para checkbox png">
            <a:extLst>
              <a:ext uri="{FF2B5EF4-FFF2-40B4-BE49-F238E27FC236}">
                <a16:creationId xmlns:a16="http://schemas.microsoft.com/office/drawing/2014/main" id="{684A6E9B-9FE7-471B-8EE9-D67F7810E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439" y="3608938"/>
            <a:ext cx="323430" cy="21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1" name="Agrupar 80">
            <a:extLst>
              <a:ext uri="{FF2B5EF4-FFF2-40B4-BE49-F238E27FC236}">
                <a16:creationId xmlns:a16="http://schemas.microsoft.com/office/drawing/2014/main" id="{AB8C3B97-C6B4-4BFD-991F-597C34D7D32E}"/>
              </a:ext>
            </a:extLst>
          </p:cNvPr>
          <p:cNvGrpSpPr/>
          <p:nvPr/>
        </p:nvGrpSpPr>
        <p:grpSpPr>
          <a:xfrm>
            <a:off x="112623" y="1828488"/>
            <a:ext cx="1406117" cy="1260928"/>
            <a:chOff x="150163" y="121789"/>
            <a:chExt cx="1874823" cy="1681237"/>
          </a:xfrm>
        </p:grpSpPr>
        <p:sp>
          <p:nvSpPr>
            <p:cNvPr id="82" name="CaixaDeTexto 81">
              <a:extLst>
                <a:ext uri="{FF2B5EF4-FFF2-40B4-BE49-F238E27FC236}">
                  <a16:creationId xmlns:a16="http://schemas.microsoft.com/office/drawing/2014/main" id="{484A418B-6B2B-4FD7-9F9E-C558E0575795}"/>
                </a:ext>
              </a:extLst>
            </p:cNvPr>
            <p:cNvSpPr txBox="1"/>
            <p:nvPr/>
          </p:nvSpPr>
          <p:spPr>
            <a:xfrm>
              <a:off x="150163" y="182176"/>
              <a:ext cx="175604" cy="1404829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PRODUÇÃO</a:t>
              </a:r>
            </a:p>
          </p:txBody>
        </p:sp>
        <p:pic>
          <p:nvPicPr>
            <p:cNvPr id="83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C262A2A6-1A10-478E-9933-01243A06EC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2929" b="72510" l="2390" r="2150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481" r="76101" b="25042"/>
            <a:stretch/>
          </p:blipFill>
          <p:spPr bwMode="auto">
            <a:xfrm>
              <a:off x="373236" y="121789"/>
              <a:ext cx="1651750" cy="16812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4" name="Agrupar 83">
            <a:extLst>
              <a:ext uri="{FF2B5EF4-FFF2-40B4-BE49-F238E27FC236}">
                <a16:creationId xmlns:a16="http://schemas.microsoft.com/office/drawing/2014/main" id="{1CFF0C78-6285-48BA-A64D-E423F652A0B0}"/>
              </a:ext>
            </a:extLst>
          </p:cNvPr>
          <p:cNvGrpSpPr/>
          <p:nvPr/>
        </p:nvGrpSpPr>
        <p:grpSpPr>
          <a:xfrm>
            <a:off x="114039" y="4564627"/>
            <a:ext cx="1544389" cy="1383764"/>
            <a:chOff x="152052" y="4770644"/>
            <a:chExt cx="2059185" cy="1845018"/>
          </a:xfrm>
        </p:grpSpPr>
        <p:sp>
          <p:nvSpPr>
            <p:cNvPr id="85" name="CaixaDeTexto 84">
              <a:extLst>
                <a:ext uri="{FF2B5EF4-FFF2-40B4-BE49-F238E27FC236}">
                  <a16:creationId xmlns:a16="http://schemas.microsoft.com/office/drawing/2014/main" id="{279A57A9-9747-44FC-870B-CD15F2B3133A}"/>
                </a:ext>
              </a:extLst>
            </p:cNvPr>
            <p:cNvSpPr txBox="1"/>
            <p:nvPr/>
          </p:nvSpPr>
          <p:spPr>
            <a:xfrm>
              <a:off x="152052" y="5145331"/>
              <a:ext cx="175604" cy="1229225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REVENDA</a:t>
              </a:r>
            </a:p>
          </p:txBody>
        </p:sp>
        <p:pic>
          <p:nvPicPr>
            <p:cNvPr id="86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732987AD-FCA1-49D2-8647-956EC43AC8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8250" b="97583" l="78423" r="9760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26" t="75833"/>
            <a:stretch/>
          </p:blipFill>
          <p:spPr bwMode="auto">
            <a:xfrm>
              <a:off x="369604" y="4770644"/>
              <a:ext cx="1841633" cy="18450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7" name="Agrupar 86">
            <a:extLst>
              <a:ext uri="{FF2B5EF4-FFF2-40B4-BE49-F238E27FC236}">
                <a16:creationId xmlns:a16="http://schemas.microsoft.com/office/drawing/2014/main" id="{A913D1BD-8A7A-427F-A3A8-4521F3E62DC9}"/>
              </a:ext>
            </a:extLst>
          </p:cNvPr>
          <p:cNvGrpSpPr/>
          <p:nvPr/>
        </p:nvGrpSpPr>
        <p:grpSpPr>
          <a:xfrm>
            <a:off x="114039" y="3125425"/>
            <a:ext cx="1544781" cy="1580433"/>
            <a:chOff x="152052" y="2204734"/>
            <a:chExt cx="2059708" cy="2107243"/>
          </a:xfrm>
        </p:grpSpPr>
        <p:sp>
          <p:nvSpPr>
            <p:cNvPr id="88" name="CaixaDeTexto 87">
              <a:extLst>
                <a:ext uri="{FF2B5EF4-FFF2-40B4-BE49-F238E27FC236}">
                  <a16:creationId xmlns:a16="http://schemas.microsoft.com/office/drawing/2014/main" id="{9675CC6A-FF94-4B4B-A139-743D116009A4}"/>
                </a:ext>
              </a:extLst>
            </p:cNvPr>
            <p:cNvSpPr txBox="1"/>
            <p:nvPr/>
          </p:nvSpPr>
          <p:spPr>
            <a:xfrm>
              <a:off x="152052" y="2204734"/>
              <a:ext cx="175604" cy="2107243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DISTRIBUIÇÃO</a:t>
              </a:r>
            </a:p>
          </p:txBody>
        </p:sp>
        <p:pic>
          <p:nvPicPr>
            <p:cNvPr id="89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486FB4B8-B7B8-4261-A96E-BF94F459F91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411" b="21701" l="2375" r="2137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246" b="75888"/>
            <a:stretch/>
          </p:blipFill>
          <p:spPr bwMode="auto">
            <a:xfrm flipH="1">
              <a:off x="310952" y="2310594"/>
              <a:ext cx="1900808" cy="19175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0" name="Retângulo 89">
            <a:extLst>
              <a:ext uri="{FF2B5EF4-FFF2-40B4-BE49-F238E27FC236}">
                <a16:creationId xmlns:a16="http://schemas.microsoft.com/office/drawing/2014/main" id="{FFC98A05-6999-479B-8B02-B844173DD6C4}"/>
              </a:ext>
            </a:extLst>
          </p:cNvPr>
          <p:cNvSpPr/>
          <p:nvPr/>
        </p:nvSpPr>
        <p:spPr>
          <a:xfrm>
            <a:off x="4441300" y="5799551"/>
            <a:ext cx="45384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Levantamento de preços ANP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(10/2021)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Petrobras /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Esalq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Cepea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/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Cotepe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1" name="Imagem 90">
            <a:extLst>
              <a:ext uri="{FF2B5EF4-FFF2-40B4-BE49-F238E27FC236}">
                <a16:creationId xmlns:a16="http://schemas.microsoft.com/office/drawing/2014/main" id="{D3847A26-BD04-44DA-96E9-25EDAD524FB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626" t="42846" r="41424" b="17695"/>
          <a:stretch/>
        </p:blipFill>
        <p:spPr>
          <a:xfrm>
            <a:off x="7168692" y="3326333"/>
            <a:ext cx="1546816" cy="1909790"/>
          </a:xfrm>
          <a:prstGeom prst="rect">
            <a:avLst/>
          </a:prstGeom>
        </p:spPr>
      </p:pic>
      <p:sp>
        <p:nvSpPr>
          <p:cNvPr id="92" name="CaixaDeTexto 91">
            <a:extLst>
              <a:ext uri="{FF2B5EF4-FFF2-40B4-BE49-F238E27FC236}">
                <a16:creationId xmlns:a16="http://schemas.microsoft.com/office/drawing/2014/main" id="{E82AD6C1-FC86-4ED7-8C8C-2597A5374CCD}"/>
              </a:ext>
            </a:extLst>
          </p:cNvPr>
          <p:cNvSpPr txBox="1"/>
          <p:nvPr/>
        </p:nvSpPr>
        <p:spPr>
          <a:xfrm>
            <a:off x="1758713" y="2586058"/>
            <a:ext cx="3035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sonegou R$ 0,52, embolsou R$ 0,26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repassou R$ 0,26 na bomba</a:t>
            </a: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F1F25769-2522-4EFB-BDD6-56CA9CE08E2F}"/>
              </a:ext>
            </a:extLst>
          </p:cNvPr>
          <p:cNvSpPr txBox="1"/>
          <p:nvPr/>
        </p:nvSpPr>
        <p:spPr>
          <a:xfrm>
            <a:off x="1691476" y="3984278"/>
            <a:ext cx="325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sonegou R$ 0,41 em tributos federais, embolsou R$ 0,20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repassou + R$ 0,21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FFED3A0B-EFCF-477A-8064-A56AADB99B4C}"/>
              </a:ext>
            </a:extLst>
          </p:cNvPr>
          <p:cNvSpPr txBox="1"/>
          <p:nvPr/>
        </p:nvSpPr>
        <p:spPr>
          <a:xfrm>
            <a:off x="4961128" y="1742027"/>
            <a:ext cx="41471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Preço médio BRASIL (GASOLINA) : </a:t>
            </a: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R$ 6,76 </a:t>
            </a:r>
            <a:r>
              <a:rPr kumimoji="0" 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(PB)</a:t>
            </a:r>
            <a:endParaRPr kumimoji="0" lang="pt-BR" sz="13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95" name="Group 4">
            <a:extLst>
              <a:ext uri="{FF2B5EF4-FFF2-40B4-BE49-F238E27FC236}">
                <a16:creationId xmlns:a16="http://schemas.microsoft.com/office/drawing/2014/main" id="{EE53E88B-7ED0-4B9A-8A2B-C36FD305B2E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07954" y="2120293"/>
            <a:ext cx="3696891" cy="3589735"/>
            <a:chOff x="4228" y="962"/>
            <a:chExt cx="3105" cy="3015"/>
          </a:xfrm>
        </p:grpSpPr>
        <p:sp>
          <p:nvSpPr>
            <p:cNvPr id="96" name="AutoShape 3">
              <a:extLst>
                <a:ext uri="{FF2B5EF4-FFF2-40B4-BE49-F238E27FC236}">
                  <a16:creationId xmlns:a16="http://schemas.microsoft.com/office/drawing/2014/main" id="{4B4059A0-14C7-4BAC-BBDA-5E4874E2113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28" y="962"/>
              <a:ext cx="3099" cy="3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7" name="Group 53">
              <a:extLst>
                <a:ext uri="{FF2B5EF4-FFF2-40B4-BE49-F238E27FC236}">
                  <a16:creationId xmlns:a16="http://schemas.microsoft.com/office/drawing/2014/main" id="{8194DB07-38BD-41FC-A18C-3284BC15F7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962"/>
              <a:ext cx="3105" cy="3015"/>
              <a:chOff x="4228" y="962"/>
              <a:chExt cx="3105" cy="3015"/>
            </a:xfrm>
          </p:grpSpPr>
          <p:pic>
            <p:nvPicPr>
              <p:cNvPr id="101" name="Picture 5">
                <a:extLst>
                  <a:ext uri="{FF2B5EF4-FFF2-40B4-BE49-F238E27FC236}">
                    <a16:creationId xmlns:a16="http://schemas.microsoft.com/office/drawing/2014/main" id="{91BFF92B-E24D-4193-A8C6-E393BF9F52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8" y="962"/>
                <a:ext cx="3105" cy="3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" name="Rectangle 7">
                <a:extLst>
                  <a:ext uri="{FF2B5EF4-FFF2-40B4-BE49-F238E27FC236}">
                    <a16:creationId xmlns:a16="http://schemas.microsoft.com/office/drawing/2014/main" id="{4CD789DC-157C-4A4C-9A8B-4BEF63DF6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131"/>
                <a:ext cx="806" cy="22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" name="Rectangle 8">
                <a:extLst>
                  <a:ext uri="{FF2B5EF4-FFF2-40B4-BE49-F238E27FC236}">
                    <a16:creationId xmlns:a16="http://schemas.microsoft.com/office/drawing/2014/main" id="{68E8C2F4-AAC3-4016-AB01-A4C76FCD1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59"/>
                <a:ext cx="806" cy="140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Rectangle 9">
                <a:extLst>
                  <a:ext uri="{FF2B5EF4-FFF2-40B4-BE49-F238E27FC236}">
                    <a16:creationId xmlns:a16="http://schemas.microsoft.com/office/drawing/2014/main" id="{8A82C58F-89C4-499E-BD3D-17FAAEAFF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99"/>
                <a:ext cx="806" cy="105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5" name="Rectangle 10">
                <a:extLst>
                  <a:ext uri="{FF2B5EF4-FFF2-40B4-BE49-F238E27FC236}">
                    <a16:creationId xmlns:a16="http://schemas.microsoft.com/office/drawing/2014/main" id="{C711AA69-D21E-4A3A-B5D3-6F1ED5681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04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Rectangle 11">
                <a:extLst>
                  <a:ext uri="{FF2B5EF4-FFF2-40B4-BE49-F238E27FC236}">
                    <a16:creationId xmlns:a16="http://schemas.microsoft.com/office/drawing/2014/main" id="{C18C642F-86E7-4B31-A4D5-FC4A6BD87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92"/>
                <a:ext cx="806" cy="76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Rectangle 12">
                <a:extLst>
                  <a:ext uri="{FF2B5EF4-FFF2-40B4-BE49-F238E27FC236}">
                    <a16:creationId xmlns:a16="http://schemas.microsoft.com/office/drawing/2014/main" id="{4A24A970-F6B4-46CA-B7AF-7E72E1D3C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8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Rectangle 13">
                <a:extLst>
                  <a:ext uri="{FF2B5EF4-FFF2-40B4-BE49-F238E27FC236}">
                    <a16:creationId xmlns:a16="http://schemas.microsoft.com/office/drawing/2014/main" id="{035F7199-9E6E-45F1-8467-2CA8E1C27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8"/>
                <a:ext cx="806" cy="70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Rectangle 14">
                <a:extLst>
                  <a:ext uri="{FF2B5EF4-FFF2-40B4-BE49-F238E27FC236}">
                    <a16:creationId xmlns:a16="http://schemas.microsoft.com/office/drawing/2014/main" id="{EA06AC5C-6D6E-4BCB-9631-28E745E98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64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Rectangle 15">
                <a:extLst>
                  <a:ext uri="{FF2B5EF4-FFF2-40B4-BE49-F238E27FC236}">
                    <a16:creationId xmlns:a16="http://schemas.microsoft.com/office/drawing/2014/main" id="{33EC2CBD-9E1F-4D46-8F12-400F0A567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2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Rectangle 16">
                <a:extLst>
                  <a:ext uri="{FF2B5EF4-FFF2-40B4-BE49-F238E27FC236}">
                    <a16:creationId xmlns:a16="http://schemas.microsoft.com/office/drawing/2014/main" id="{C340E0EF-E3B4-40CA-B708-4384396760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54"/>
                <a:ext cx="806" cy="82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Rectangle 17">
                <a:extLst>
                  <a:ext uri="{FF2B5EF4-FFF2-40B4-BE49-F238E27FC236}">
                    <a16:creationId xmlns:a16="http://schemas.microsoft.com/office/drawing/2014/main" id="{71F5FA15-1579-46E2-871B-2F35535B7D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36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Rectangle 18">
                <a:extLst>
                  <a:ext uri="{FF2B5EF4-FFF2-40B4-BE49-F238E27FC236}">
                    <a16:creationId xmlns:a16="http://schemas.microsoft.com/office/drawing/2014/main" id="{9646A7F6-510F-4D94-8240-9041B0D727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41"/>
                <a:ext cx="806" cy="128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Rectangle 19">
                <a:extLst>
                  <a:ext uri="{FF2B5EF4-FFF2-40B4-BE49-F238E27FC236}">
                    <a16:creationId xmlns:a16="http://schemas.microsoft.com/office/drawing/2014/main" id="{773EC4A9-20CF-411A-9041-A1FE191720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69"/>
                <a:ext cx="806" cy="217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2" name="Rectangle 20">
                <a:extLst>
                  <a:ext uri="{FF2B5EF4-FFF2-40B4-BE49-F238E27FC236}">
                    <a16:creationId xmlns:a16="http://schemas.microsoft.com/office/drawing/2014/main" id="{375DF5B0-720C-4FC6-9F6C-03F6D5599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096"/>
                <a:ext cx="806" cy="233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3" name="Rectangle 21">
                <a:extLst>
                  <a:ext uri="{FF2B5EF4-FFF2-40B4-BE49-F238E27FC236}">
                    <a16:creationId xmlns:a16="http://schemas.microsoft.com/office/drawing/2014/main" id="{10A658A8-A12C-412F-AAAF-39C03C75D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29"/>
                <a:ext cx="806" cy="152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4" name="Rectangle 22">
                <a:extLst>
                  <a:ext uri="{FF2B5EF4-FFF2-40B4-BE49-F238E27FC236}">
                    <a16:creationId xmlns:a16="http://schemas.microsoft.com/office/drawing/2014/main" id="{9FE85EA4-3BD8-4049-8C40-2306D9D541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81"/>
                <a:ext cx="806" cy="111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5" name="Rectangle 23">
                <a:extLst>
                  <a:ext uri="{FF2B5EF4-FFF2-40B4-BE49-F238E27FC236}">
                    <a16:creationId xmlns:a16="http://schemas.microsoft.com/office/drawing/2014/main" id="{AAA0349A-DE6F-490C-B074-30817B19F3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592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6" name="Rectangle 24">
                <a:extLst>
                  <a:ext uri="{FF2B5EF4-FFF2-40B4-BE49-F238E27FC236}">
                    <a16:creationId xmlns:a16="http://schemas.microsoft.com/office/drawing/2014/main" id="{BE714D6A-3D20-4F9F-A51C-0208250B7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80"/>
                <a:ext cx="806" cy="8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7" name="Rectangle 25">
                <a:extLst>
                  <a:ext uri="{FF2B5EF4-FFF2-40B4-BE49-F238E27FC236}">
                    <a16:creationId xmlns:a16="http://schemas.microsoft.com/office/drawing/2014/main" id="{78237D47-9B15-45FF-83D6-1ADF1C09E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2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8" name="Rectangle 26">
                <a:extLst>
                  <a:ext uri="{FF2B5EF4-FFF2-40B4-BE49-F238E27FC236}">
                    <a16:creationId xmlns:a16="http://schemas.microsoft.com/office/drawing/2014/main" id="{5DD494F6-F27C-4C62-82B4-E0B1109BBE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2"/>
                <a:ext cx="806" cy="7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9" name="Rectangle 27">
                <a:extLst>
                  <a:ext uri="{FF2B5EF4-FFF2-40B4-BE49-F238E27FC236}">
                    <a16:creationId xmlns:a16="http://schemas.microsoft.com/office/drawing/2014/main" id="{58C22C7A-B077-486B-A6A6-B5DE8F88A9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7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0" name="Rectangle 28">
                <a:extLst>
                  <a:ext uri="{FF2B5EF4-FFF2-40B4-BE49-F238E27FC236}">
                    <a16:creationId xmlns:a16="http://schemas.microsoft.com/office/drawing/2014/main" id="{3BC07FB7-0B6F-4CAB-BF9F-A1CCB798BC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8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1" name="Rectangle 29">
                <a:extLst>
                  <a:ext uri="{FF2B5EF4-FFF2-40B4-BE49-F238E27FC236}">
                    <a16:creationId xmlns:a16="http://schemas.microsoft.com/office/drawing/2014/main" id="{3B3F4858-F256-445D-B275-4FEE42E21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60"/>
                <a:ext cx="806" cy="8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2" name="Rectangle 30">
                <a:extLst>
                  <a:ext uri="{FF2B5EF4-FFF2-40B4-BE49-F238E27FC236}">
                    <a16:creationId xmlns:a16="http://schemas.microsoft.com/office/drawing/2014/main" id="{781EDE7E-6484-40E1-A579-64CF601111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47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3" name="Rectangle 31">
                <a:extLst>
                  <a:ext uri="{FF2B5EF4-FFF2-40B4-BE49-F238E27FC236}">
                    <a16:creationId xmlns:a16="http://schemas.microsoft.com/office/drawing/2014/main" id="{4D93B49F-562B-4EF3-9FCE-447278420D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52"/>
                <a:ext cx="806" cy="141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4" name="Rectangle 32">
                <a:extLst>
                  <a:ext uri="{FF2B5EF4-FFF2-40B4-BE49-F238E27FC236}">
                    <a16:creationId xmlns:a16="http://schemas.microsoft.com/office/drawing/2014/main" id="{FC75F47E-4C94-4229-BC72-B5F8081737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93"/>
                <a:ext cx="806" cy="222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5" name="Rectangle 33">
                <a:extLst>
                  <a:ext uri="{FF2B5EF4-FFF2-40B4-BE49-F238E27FC236}">
                    <a16:creationId xmlns:a16="http://schemas.microsoft.com/office/drawing/2014/main" id="{EFE314A2-1011-4D79-9C20-F347A3653E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3211"/>
                <a:ext cx="800" cy="398"/>
              </a:xfrm>
              <a:prstGeom prst="rect">
                <a:avLst/>
              </a:pr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6" name="Rectangle 38">
                <a:extLst>
                  <a:ext uri="{FF2B5EF4-FFF2-40B4-BE49-F238E27FC236}">
                    <a16:creationId xmlns:a16="http://schemas.microsoft.com/office/drawing/2014/main" id="{4813D8A2-516A-4AEF-9803-9A08212990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772"/>
                <a:ext cx="800" cy="438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7" name="Rectangle 39">
                <a:extLst>
                  <a:ext uri="{FF2B5EF4-FFF2-40B4-BE49-F238E27FC236}">
                    <a16:creationId xmlns:a16="http://schemas.microsoft.com/office/drawing/2014/main" id="{98766339-6165-4FAB-8FD9-2F5376172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97"/>
                <a:ext cx="800" cy="185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98" name="Picture 40">
                <a:extLst>
                  <a:ext uri="{FF2B5EF4-FFF2-40B4-BE49-F238E27FC236}">
                    <a16:creationId xmlns:a16="http://schemas.microsoft.com/office/drawing/2014/main" id="{28678A94-F898-4DC1-AD86-044F078B08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1" y="2700"/>
                <a:ext cx="801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9" name="Rectangle 41">
                <a:extLst>
                  <a:ext uri="{FF2B5EF4-FFF2-40B4-BE49-F238E27FC236}">
                    <a16:creationId xmlns:a16="http://schemas.microsoft.com/office/drawing/2014/main" id="{982D4C21-5959-45E8-AA3B-4C8AB57695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58"/>
                <a:ext cx="800" cy="127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0" name="Rectangle 44">
                <a:extLst>
                  <a:ext uri="{FF2B5EF4-FFF2-40B4-BE49-F238E27FC236}">
                    <a16:creationId xmlns:a16="http://schemas.microsoft.com/office/drawing/2014/main" id="{06B10525-27E3-4977-9D2A-33A253BAFC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14"/>
                <a:ext cx="800" cy="248"/>
              </a:xfrm>
              <a:prstGeom prst="rect">
                <a:avLst/>
              </a:pr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1" name="Rectangle 45">
                <a:extLst>
                  <a:ext uri="{FF2B5EF4-FFF2-40B4-BE49-F238E27FC236}">
                    <a16:creationId xmlns:a16="http://schemas.microsoft.com/office/drawing/2014/main" id="{9D51B6F2-7BF5-4A5F-A32A-474D52D287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117"/>
                <a:ext cx="800" cy="29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2" name="Rectangle 48">
                <a:extLst>
                  <a:ext uri="{FF2B5EF4-FFF2-40B4-BE49-F238E27FC236}">
                    <a16:creationId xmlns:a16="http://schemas.microsoft.com/office/drawing/2014/main" id="{CD594991-2A74-430F-819B-17663AB5D5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32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1,92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3" name="Rectangle 49">
                <a:extLst>
                  <a:ext uri="{FF2B5EF4-FFF2-40B4-BE49-F238E27FC236}">
                    <a16:creationId xmlns:a16="http://schemas.microsoft.com/office/drawing/2014/main" id="{CBB421E4-A4EA-44A0-B752-E2415C6A0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897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1,78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4" name="Rectangle 50">
                <a:extLst>
                  <a:ext uri="{FF2B5EF4-FFF2-40B4-BE49-F238E27FC236}">
                    <a16:creationId xmlns:a16="http://schemas.microsoft.com/office/drawing/2014/main" id="{6356475B-3331-44C3-815E-1C531279D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658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0,59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5" name="Rectangle 51">
                <a:extLst>
                  <a:ext uri="{FF2B5EF4-FFF2-40B4-BE49-F238E27FC236}">
                    <a16:creationId xmlns:a16="http://schemas.microsoft.com/office/drawing/2014/main" id="{4C5D1D22-2E6F-4EF0-9D3A-0A485A2DA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2" y="23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0,76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06" name="Rectangle 52">
                <a:extLst>
                  <a:ext uri="{FF2B5EF4-FFF2-40B4-BE49-F238E27FC236}">
                    <a16:creationId xmlns:a16="http://schemas.microsoft.com/office/drawing/2014/main" id="{6AC7738D-FD50-498A-A0F8-7F1C87CDA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5" y="2077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1,24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98" name="Rectangle 54">
              <a:extLst>
                <a:ext uri="{FF2B5EF4-FFF2-40B4-BE49-F238E27FC236}">
                  <a16:creationId xmlns:a16="http://schemas.microsoft.com/office/drawing/2014/main" id="{8F36E8A5-2B2B-48D3-AED6-EDC177263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" y="1405"/>
              <a:ext cx="841" cy="5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Rectangle 55">
              <a:extLst>
                <a:ext uri="{FF2B5EF4-FFF2-40B4-BE49-F238E27FC236}">
                  <a16:creationId xmlns:a16="http://schemas.microsoft.com/office/drawing/2014/main" id="{594AA0B2-050A-4CC0-AD45-03F072B28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6" y="1539"/>
              <a:ext cx="299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75" b="1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R$ </a:t>
              </a:r>
              <a:endParaRPr kumimoji="0" lang="pt-BR" alt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0" name="Rectangle 56">
              <a:extLst>
                <a:ext uri="{FF2B5EF4-FFF2-40B4-BE49-F238E27FC236}">
                  <a16:creationId xmlns:a16="http://schemas.microsoft.com/office/drawing/2014/main" id="{2AF0145F-016D-4364-8BC6-952C74E78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" y="1539"/>
              <a:ext cx="41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75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6,29</a:t>
              </a:r>
              <a:endParaRPr kumimoji="0" lang="pt-BR" alt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07" name="Imagem 206">
            <a:extLst>
              <a:ext uri="{FF2B5EF4-FFF2-40B4-BE49-F238E27FC236}">
                <a16:creationId xmlns:a16="http://schemas.microsoft.com/office/drawing/2014/main" id="{3C5D5787-D213-4B35-99D7-464B90E54C6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626" t="42846" r="41424" b="17695"/>
          <a:stretch/>
        </p:blipFill>
        <p:spPr>
          <a:xfrm>
            <a:off x="7147587" y="3224964"/>
            <a:ext cx="1546816" cy="190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92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:a16="http://schemas.microsoft.com/office/drawing/2014/main" id="{07E2F762-1B70-439A-AC1C-BEB431A47586}"/>
              </a:ext>
            </a:extLst>
          </p:cNvPr>
          <p:cNvSpPr/>
          <p:nvPr/>
        </p:nvSpPr>
        <p:spPr>
          <a:xfrm>
            <a:off x="1600200" y="228600"/>
            <a:ext cx="7065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Concorrência D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esleal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 panose="020B0604020202020204"/>
                <a:ea typeface="Century Gothic" charset="0"/>
                <a:cs typeface="Century Gothic" charset="0"/>
              </a:rPr>
              <a:t>- lesa o erário e o consumidor</a:t>
            </a:r>
          </a:p>
        </p:txBody>
      </p:sp>
      <p:grpSp>
        <p:nvGrpSpPr>
          <p:cNvPr id="115" name="Agrupar 114">
            <a:extLst>
              <a:ext uri="{FF2B5EF4-FFF2-40B4-BE49-F238E27FC236}">
                <a16:creationId xmlns:a16="http://schemas.microsoft.com/office/drawing/2014/main" id="{E3A3A4AD-7F2F-40D3-ADD7-396EEA172FD2}"/>
              </a:ext>
            </a:extLst>
          </p:cNvPr>
          <p:cNvGrpSpPr/>
          <p:nvPr/>
        </p:nvGrpSpPr>
        <p:grpSpPr>
          <a:xfrm>
            <a:off x="1809424" y="2978473"/>
            <a:ext cx="3111259" cy="2575364"/>
            <a:chOff x="2488243" y="1146225"/>
            <a:chExt cx="4148345" cy="3433819"/>
          </a:xfrm>
        </p:grpSpPr>
        <p:cxnSp>
          <p:nvCxnSpPr>
            <p:cNvPr id="116" name="Conector de Seta Reta 115">
              <a:extLst>
                <a:ext uri="{FF2B5EF4-FFF2-40B4-BE49-F238E27FC236}">
                  <a16:creationId xmlns:a16="http://schemas.microsoft.com/office/drawing/2014/main" id="{63680D84-F3E1-4A37-A858-C1595891F229}"/>
                </a:ext>
              </a:extLst>
            </p:cNvPr>
            <p:cNvCxnSpPr/>
            <p:nvPr/>
          </p:nvCxnSpPr>
          <p:spPr>
            <a:xfrm>
              <a:off x="2488243" y="1146225"/>
              <a:ext cx="4133088" cy="0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Conector de Seta Reta 116">
              <a:extLst>
                <a:ext uri="{FF2B5EF4-FFF2-40B4-BE49-F238E27FC236}">
                  <a16:creationId xmlns:a16="http://schemas.microsoft.com/office/drawing/2014/main" id="{40109000-9EEA-4AB5-9EF0-51BEE046DE53}"/>
                </a:ext>
              </a:extLst>
            </p:cNvPr>
            <p:cNvCxnSpPr/>
            <p:nvPr/>
          </p:nvCxnSpPr>
          <p:spPr>
            <a:xfrm>
              <a:off x="2503500" y="3053634"/>
              <a:ext cx="4133088" cy="0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Conector de Seta Reta 117">
              <a:extLst>
                <a:ext uri="{FF2B5EF4-FFF2-40B4-BE49-F238E27FC236}">
                  <a16:creationId xmlns:a16="http://schemas.microsoft.com/office/drawing/2014/main" id="{4F50E523-AFE3-4801-9FB3-91491CB2CBF5}"/>
                </a:ext>
              </a:extLst>
            </p:cNvPr>
            <p:cNvCxnSpPr/>
            <p:nvPr/>
          </p:nvCxnSpPr>
          <p:spPr>
            <a:xfrm>
              <a:off x="2503429" y="4580044"/>
              <a:ext cx="4133088" cy="0"/>
            </a:xfrm>
            <a:prstGeom prst="straightConnector1">
              <a:avLst/>
            </a:prstGeom>
            <a:ln w="22225">
              <a:solidFill>
                <a:schemeClr val="bg1">
                  <a:lumMod val="50000"/>
                </a:schemeClr>
              </a:solidFill>
              <a:prstDash val="sysDash"/>
              <a:tailEnd type="triangl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9" name="Agrupar 118">
            <a:extLst>
              <a:ext uri="{FF2B5EF4-FFF2-40B4-BE49-F238E27FC236}">
                <a16:creationId xmlns:a16="http://schemas.microsoft.com/office/drawing/2014/main" id="{561731D4-E3E5-434F-BC2A-E214C3F83A16}"/>
              </a:ext>
            </a:extLst>
          </p:cNvPr>
          <p:cNvGrpSpPr/>
          <p:nvPr/>
        </p:nvGrpSpPr>
        <p:grpSpPr>
          <a:xfrm>
            <a:off x="2016461" y="2253106"/>
            <a:ext cx="2830806" cy="253916"/>
            <a:chOff x="2831907" y="737572"/>
            <a:chExt cx="3520238" cy="338554"/>
          </a:xfrm>
        </p:grpSpPr>
        <p:sp>
          <p:nvSpPr>
            <p:cNvPr id="120" name="CaixaDeTexto 119">
              <a:extLst>
                <a:ext uri="{FF2B5EF4-FFF2-40B4-BE49-F238E27FC236}">
                  <a16:creationId xmlns:a16="http://schemas.microsoft.com/office/drawing/2014/main" id="{B3A90D48-E85B-4704-809D-B19BA1C91B16}"/>
                </a:ext>
              </a:extLst>
            </p:cNvPr>
            <p:cNvSpPr txBox="1"/>
            <p:nvPr/>
          </p:nvSpPr>
          <p:spPr>
            <a:xfrm>
              <a:off x="3231019" y="737572"/>
              <a:ext cx="3121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sonega 30% ICMS e embolsa metade</a:t>
              </a:r>
            </a:p>
          </p:txBody>
        </p:sp>
        <p:sp>
          <p:nvSpPr>
            <p:cNvPr id="121" name="Retângulo: Cantos Arredondados 120">
              <a:extLst>
                <a:ext uri="{FF2B5EF4-FFF2-40B4-BE49-F238E27FC236}">
                  <a16:creationId xmlns:a16="http://schemas.microsoft.com/office/drawing/2014/main" id="{A078AC3A-2DFC-4326-AB1D-B3B532F8271E}"/>
                </a:ext>
              </a:extLst>
            </p:cNvPr>
            <p:cNvSpPr/>
            <p:nvPr/>
          </p:nvSpPr>
          <p:spPr>
            <a:xfrm>
              <a:off x="2831907" y="757830"/>
              <a:ext cx="282680" cy="280227"/>
            </a:xfrm>
            <a:prstGeom prst="round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22" name="Picture 10" descr="Resultado de imagem para checkbox png">
            <a:extLst>
              <a:ext uri="{FF2B5EF4-FFF2-40B4-BE49-F238E27FC236}">
                <a16:creationId xmlns:a16="http://schemas.microsoft.com/office/drawing/2014/main" id="{FF89A142-B47F-409C-9265-CC8D24BFC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882" y="2226223"/>
            <a:ext cx="323430" cy="21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" name="Agrupar 122">
            <a:extLst>
              <a:ext uri="{FF2B5EF4-FFF2-40B4-BE49-F238E27FC236}">
                <a16:creationId xmlns:a16="http://schemas.microsoft.com/office/drawing/2014/main" id="{D39CBC14-279A-48ED-AB22-C5FC7AFC14F2}"/>
              </a:ext>
            </a:extLst>
          </p:cNvPr>
          <p:cNvGrpSpPr/>
          <p:nvPr/>
        </p:nvGrpSpPr>
        <p:grpSpPr>
          <a:xfrm>
            <a:off x="2016461" y="3552328"/>
            <a:ext cx="2582943" cy="415498"/>
            <a:chOff x="2505327" y="620913"/>
            <a:chExt cx="3713240" cy="553997"/>
          </a:xfrm>
        </p:grpSpPr>
        <p:sp>
          <p:nvSpPr>
            <p:cNvPr id="124" name="CaixaDeTexto 123">
              <a:extLst>
                <a:ext uri="{FF2B5EF4-FFF2-40B4-BE49-F238E27FC236}">
                  <a16:creationId xmlns:a16="http://schemas.microsoft.com/office/drawing/2014/main" id="{F1F164D9-5EC0-4DA5-8B7F-4516DEB54504}"/>
                </a:ext>
              </a:extLst>
            </p:cNvPr>
            <p:cNvSpPr txBox="1"/>
            <p:nvPr/>
          </p:nvSpPr>
          <p:spPr>
            <a:xfrm>
              <a:off x="2799947" y="620913"/>
              <a:ext cx="341862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adultera com 40% de anidro e  embolsa a metade do ganho </a:t>
              </a:r>
            </a:p>
          </p:txBody>
        </p:sp>
        <p:sp>
          <p:nvSpPr>
            <p:cNvPr id="125" name="Retângulo: Cantos Arredondados 124">
              <a:extLst>
                <a:ext uri="{FF2B5EF4-FFF2-40B4-BE49-F238E27FC236}">
                  <a16:creationId xmlns:a16="http://schemas.microsoft.com/office/drawing/2014/main" id="{CC9553F4-2427-4FFF-AFF1-2D589DDBA3CE}"/>
                </a:ext>
              </a:extLst>
            </p:cNvPr>
            <p:cNvSpPr/>
            <p:nvPr/>
          </p:nvSpPr>
          <p:spPr>
            <a:xfrm>
              <a:off x="2505327" y="757830"/>
              <a:ext cx="282680" cy="280227"/>
            </a:xfrm>
            <a:prstGeom prst="round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26" name="Picture 10" descr="Resultado de imagem para checkbox png">
            <a:extLst>
              <a:ext uri="{FF2B5EF4-FFF2-40B4-BE49-F238E27FC236}">
                <a16:creationId xmlns:a16="http://schemas.microsoft.com/office/drawing/2014/main" id="{A801E120-EC4B-4562-96A0-4256E99FD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439" y="3608938"/>
            <a:ext cx="323430" cy="21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7" name="Agrupar 126">
            <a:extLst>
              <a:ext uri="{FF2B5EF4-FFF2-40B4-BE49-F238E27FC236}">
                <a16:creationId xmlns:a16="http://schemas.microsoft.com/office/drawing/2014/main" id="{BA7E37D7-564E-41EB-87AB-14FB178E5EC7}"/>
              </a:ext>
            </a:extLst>
          </p:cNvPr>
          <p:cNvGrpSpPr/>
          <p:nvPr/>
        </p:nvGrpSpPr>
        <p:grpSpPr>
          <a:xfrm>
            <a:off x="2052143" y="4730326"/>
            <a:ext cx="2640179" cy="415498"/>
            <a:chOff x="2831907" y="634931"/>
            <a:chExt cx="3520238" cy="553996"/>
          </a:xfrm>
        </p:grpSpPr>
        <p:sp>
          <p:nvSpPr>
            <p:cNvPr id="128" name="CaixaDeTexto 127">
              <a:extLst>
                <a:ext uri="{FF2B5EF4-FFF2-40B4-BE49-F238E27FC236}">
                  <a16:creationId xmlns:a16="http://schemas.microsoft.com/office/drawing/2014/main" id="{A0A491CF-464D-4713-AFC1-4BC7FE9DCB4E}"/>
                </a:ext>
              </a:extLst>
            </p:cNvPr>
            <p:cNvSpPr txBox="1"/>
            <p:nvPr/>
          </p:nvSpPr>
          <p:spPr>
            <a:xfrm>
              <a:off x="3231020" y="634931"/>
              <a:ext cx="3121125" cy="553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frauda a bomba em 5% e embolsa a metade do ganho </a:t>
              </a:r>
            </a:p>
          </p:txBody>
        </p:sp>
        <p:sp>
          <p:nvSpPr>
            <p:cNvPr id="129" name="Retângulo: Cantos Arredondados 128">
              <a:extLst>
                <a:ext uri="{FF2B5EF4-FFF2-40B4-BE49-F238E27FC236}">
                  <a16:creationId xmlns:a16="http://schemas.microsoft.com/office/drawing/2014/main" id="{AC2DB6BE-23F3-415A-B00F-C6216C421290}"/>
                </a:ext>
              </a:extLst>
            </p:cNvPr>
            <p:cNvSpPr/>
            <p:nvPr/>
          </p:nvSpPr>
          <p:spPr>
            <a:xfrm>
              <a:off x="2831907" y="757830"/>
              <a:ext cx="282680" cy="280227"/>
            </a:xfrm>
            <a:prstGeom prst="roundRect">
              <a:avLst/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30" name="Picture 10" descr="Resultado de imagem para checkbox png">
            <a:extLst>
              <a:ext uri="{FF2B5EF4-FFF2-40B4-BE49-F238E27FC236}">
                <a16:creationId xmlns:a16="http://schemas.microsoft.com/office/drawing/2014/main" id="{65EF8C5B-808D-4E9B-BE6E-7A11C6352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75" y="4809397"/>
            <a:ext cx="323430" cy="21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1" name="Agrupar 130">
            <a:extLst>
              <a:ext uri="{FF2B5EF4-FFF2-40B4-BE49-F238E27FC236}">
                <a16:creationId xmlns:a16="http://schemas.microsoft.com/office/drawing/2014/main" id="{4EF72EBA-C7E0-404C-AD56-2F17AF2A9194}"/>
              </a:ext>
            </a:extLst>
          </p:cNvPr>
          <p:cNvGrpSpPr/>
          <p:nvPr/>
        </p:nvGrpSpPr>
        <p:grpSpPr>
          <a:xfrm>
            <a:off x="112623" y="1828488"/>
            <a:ext cx="1406117" cy="1260928"/>
            <a:chOff x="150163" y="121789"/>
            <a:chExt cx="1874823" cy="1681237"/>
          </a:xfrm>
        </p:grpSpPr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id="{964C05AF-10F9-475B-B17C-8CB149E1BCDE}"/>
                </a:ext>
              </a:extLst>
            </p:cNvPr>
            <p:cNvSpPr txBox="1"/>
            <p:nvPr/>
          </p:nvSpPr>
          <p:spPr>
            <a:xfrm>
              <a:off x="150163" y="182176"/>
              <a:ext cx="175604" cy="1404829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PRODUÇÃO</a:t>
              </a:r>
            </a:p>
          </p:txBody>
        </p:sp>
        <p:pic>
          <p:nvPicPr>
            <p:cNvPr id="133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4DDE8231-4DBA-4B19-8A01-23ECEB5379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2929" b="72510" l="2390" r="2150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481" r="76101" b="25042"/>
            <a:stretch/>
          </p:blipFill>
          <p:spPr bwMode="auto">
            <a:xfrm>
              <a:off x="373236" y="121789"/>
              <a:ext cx="1651750" cy="16812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4" name="Agrupar 133">
            <a:extLst>
              <a:ext uri="{FF2B5EF4-FFF2-40B4-BE49-F238E27FC236}">
                <a16:creationId xmlns:a16="http://schemas.microsoft.com/office/drawing/2014/main" id="{B617D40A-52B5-43FB-A51B-D32D509B8AAD}"/>
              </a:ext>
            </a:extLst>
          </p:cNvPr>
          <p:cNvGrpSpPr/>
          <p:nvPr/>
        </p:nvGrpSpPr>
        <p:grpSpPr>
          <a:xfrm>
            <a:off x="114039" y="4564627"/>
            <a:ext cx="1544389" cy="1383764"/>
            <a:chOff x="152052" y="4770644"/>
            <a:chExt cx="2059185" cy="1845018"/>
          </a:xfrm>
        </p:grpSpPr>
        <p:sp>
          <p:nvSpPr>
            <p:cNvPr id="135" name="CaixaDeTexto 134">
              <a:extLst>
                <a:ext uri="{FF2B5EF4-FFF2-40B4-BE49-F238E27FC236}">
                  <a16:creationId xmlns:a16="http://schemas.microsoft.com/office/drawing/2014/main" id="{F738CB7D-22B3-4B27-8B72-1717BFE2C8E1}"/>
                </a:ext>
              </a:extLst>
            </p:cNvPr>
            <p:cNvSpPr txBox="1"/>
            <p:nvPr/>
          </p:nvSpPr>
          <p:spPr>
            <a:xfrm>
              <a:off x="152052" y="5145331"/>
              <a:ext cx="175604" cy="1229225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REVENDA</a:t>
              </a:r>
            </a:p>
          </p:txBody>
        </p:sp>
        <p:pic>
          <p:nvPicPr>
            <p:cNvPr id="136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AFA92B2C-6B7E-4724-9DDB-3374E4475A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8250" b="97583" l="78423" r="9760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26" t="75833"/>
            <a:stretch/>
          </p:blipFill>
          <p:spPr bwMode="auto">
            <a:xfrm>
              <a:off x="369604" y="4770644"/>
              <a:ext cx="1841633" cy="18450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9510F759-330C-4C13-B439-BE088FBFED3C}"/>
              </a:ext>
            </a:extLst>
          </p:cNvPr>
          <p:cNvGrpSpPr/>
          <p:nvPr/>
        </p:nvGrpSpPr>
        <p:grpSpPr>
          <a:xfrm>
            <a:off x="114039" y="3125425"/>
            <a:ext cx="1544781" cy="1580433"/>
            <a:chOff x="152052" y="2204734"/>
            <a:chExt cx="2059708" cy="2107243"/>
          </a:xfrm>
        </p:grpSpPr>
        <p:sp>
          <p:nvSpPr>
            <p:cNvPr id="138" name="CaixaDeTexto 137">
              <a:extLst>
                <a:ext uri="{FF2B5EF4-FFF2-40B4-BE49-F238E27FC236}">
                  <a16:creationId xmlns:a16="http://schemas.microsoft.com/office/drawing/2014/main" id="{AAE578D4-6C8B-4BA4-A654-7816EA5D81ED}"/>
                </a:ext>
              </a:extLst>
            </p:cNvPr>
            <p:cNvSpPr txBox="1"/>
            <p:nvPr/>
          </p:nvSpPr>
          <p:spPr>
            <a:xfrm>
              <a:off x="152052" y="2204734"/>
              <a:ext cx="175604" cy="2107243"/>
            </a:xfrm>
            <a:prstGeom prst="rect">
              <a:avLst/>
            </a:prstGeom>
            <a:noFill/>
          </p:spPr>
          <p:txBody>
            <a:bodyPr vert="wordArtVert" wrap="none" lIns="0" tIns="0" rIns="0" bIns="0" rtlCol="0">
              <a:sp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8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DISTRIBUIÇÃO</a:t>
              </a:r>
            </a:p>
          </p:txBody>
        </p:sp>
        <p:pic>
          <p:nvPicPr>
            <p:cNvPr id="139" name="Imagem 8" descr="Sinal de vector de produÃ§Ã£o e transporte de petrÃ³leo, PetrÃ³leo, PetroquÃ­mica, A ProduÃ§Ã£o DeÂ PNG e Vector">
              <a:extLst>
                <a:ext uri="{FF2B5EF4-FFF2-40B4-BE49-F238E27FC236}">
                  <a16:creationId xmlns:a16="http://schemas.microsoft.com/office/drawing/2014/main" id="{1EFA3AFE-9502-4D78-B998-333AEF1214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411" b="21701" l="2375" r="2137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246" b="75888"/>
            <a:stretch/>
          </p:blipFill>
          <p:spPr bwMode="auto">
            <a:xfrm flipH="1">
              <a:off x="310952" y="2310594"/>
              <a:ext cx="1900808" cy="19175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0" name="Retângulo 139">
            <a:extLst>
              <a:ext uri="{FF2B5EF4-FFF2-40B4-BE49-F238E27FC236}">
                <a16:creationId xmlns:a16="http://schemas.microsoft.com/office/drawing/2014/main" id="{68BB841D-749C-4376-AF9C-31DBE6131CE6}"/>
              </a:ext>
            </a:extLst>
          </p:cNvPr>
          <p:cNvSpPr/>
          <p:nvPr/>
        </p:nvSpPr>
        <p:spPr>
          <a:xfrm>
            <a:off x="4441300" y="5799551"/>
            <a:ext cx="453842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Fonte: Levantamento de preços ANP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(10/2021)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 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Petrobras /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Esalq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Cepea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/ </a:t>
            </a:r>
            <a:r>
              <a:rPr kumimoji="0" lang="pt-B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Cotepe</a:t>
            </a: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41" name="Imagem 140">
            <a:extLst>
              <a:ext uri="{FF2B5EF4-FFF2-40B4-BE49-F238E27FC236}">
                <a16:creationId xmlns:a16="http://schemas.microsoft.com/office/drawing/2014/main" id="{FD512ADF-6B14-4056-9B35-C49F935C6CE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626" t="42846" r="41424" b="17695"/>
          <a:stretch/>
        </p:blipFill>
        <p:spPr>
          <a:xfrm>
            <a:off x="7168692" y="3326333"/>
            <a:ext cx="1546816" cy="1909790"/>
          </a:xfrm>
          <a:prstGeom prst="rect">
            <a:avLst/>
          </a:prstGeom>
        </p:spPr>
      </p:pic>
      <p:sp>
        <p:nvSpPr>
          <p:cNvPr id="142" name="CaixaDeTexto 141">
            <a:extLst>
              <a:ext uri="{FF2B5EF4-FFF2-40B4-BE49-F238E27FC236}">
                <a16:creationId xmlns:a16="http://schemas.microsoft.com/office/drawing/2014/main" id="{714DDA40-527A-4B17-B6B3-C85EA82C17B2}"/>
              </a:ext>
            </a:extLst>
          </p:cNvPr>
          <p:cNvSpPr txBox="1"/>
          <p:nvPr/>
        </p:nvSpPr>
        <p:spPr>
          <a:xfrm>
            <a:off x="1758713" y="2586058"/>
            <a:ext cx="3035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sonegou R$ 0,52, embolsou R$ 0,26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repassou R$ 0,26 na bomba</a:t>
            </a:r>
          </a:p>
        </p:txBody>
      </p:sp>
      <p:sp>
        <p:nvSpPr>
          <p:cNvPr id="143" name="CaixaDeTexto 142">
            <a:extLst>
              <a:ext uri="{FF2B5EF4-FFF2-40B4-BE49-F238E27FC236}">
                <a16:creationId xmlns:a16="http://schemas.microsoft.com/office/drawing/2014/main" id="{D5E74DA0-762F-471D-8A86-9CDA4B5B0499}"/>
              </a:ext>
            </a:extLst>
          </p:cNvPr>
          <p:cNvSpPr txBox="1"/>
          <p:nvPr/>
        </p:nvSpPr>
        <p:spPr>
          <a:xfrm>
            <a:off x="1691476" y="3984278"/>
            <a:ext cx="325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sonegou R$ 0,41 em tributos federais, embolsou R$ 0,20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repassou + R$ 0,21</a:t>
            </a:r>
          </a:p>
        </p:txBody>
      </p:sp>
      <p:sp>
        <p:nvSpPr>
          <p:cNvPr id="144" name="CaixaDeTexto 143">
            <a:extLst>
              <a:ext uri="{FF2B5EF4-FFF2-40B4-BE49-F238E27FC236}">
                <a16:creationId xmlns:a16="http://schemas.microsoft.com/office/drawing/2014/main" id="{767FC532-8E14-438A-A95D-D5F14FEB5DBC}"/>
              </a:ext>
            </a:extLst>
          </p:cNvPr>
          <p:cNvSpPr txBox="1"/>
          <p:nvPr/>
        </p:nvSpPr>
        <p:spPr>
          <a:xfrm>
            <a:off x="1758713" y="5147417"/>
            <a:ext cx="3035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lesou o consumidor em R$ 0,30, embolsa R$ 0,15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repassa + R$ 0,15</a:t>
            </a:r>
          </a:p>
        </p:txBody>
      </p:sp>
      <p:sp>
        <p:nvSpPr>
          <p:cNvPr id="145" name="CaixaDeTexto 144">
            <a:extLst>
              <a:ext uri="{FF2B5EF4-FFF2-40B4-BE49-F238E27FC236}">
                <a16:creationId xmlns:a16="http://schemas.microsoft.com/office/drawing/2014/main" id="{B638474E-A6A6-445E-BB0C-646DF874FBBC}"/>
              </a:ext>
            </a:extLst>
          </p:cNvPr>
          <p:cNvSpPr txBox="1"/>
          <p:nvPr/>
        </p:nvSpPr>
        <p:spPr>
          <a:xfrm>
            <a:off x="4961128" y="1742027"/>
            <a:ext cx="41471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Preço médio BRASIL (GASOLINA) : </a:t>
            </a: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R$ 6,76 </a:t>
            </a:r>
            <a:r>
              <a:rPr kumimoji="0" 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(PB)</a:t>
            </a:r>
            <a:endParaRPr kumimoji="0" lang="pt-BR" sz="135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46" name="Group 4">
            <a:extLst>
              <a:ext uri="{FF2B5EF4-FFF2-40B4-BE49-F238E27FC236}">
                <a16:creationId xmlns:a16="http://schemas.microsoft.com/office/drawing/2014/main" id="{CE2E0D66-BC26-45DC-A720-D030AA15959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07954" y="2120293"/>
            <a:ext cx="3696891" cy="3589735"/>
            <a:chOff x="4228" y="962"/>
            <a:chExt cx="3105" cy="3015"/>
          </a:xfrm>
        </p:grpSpPr>
        <p:sp>
          <p:nvSpPr>
            <p:cNvPr id="147" name="AutoShape 3">
              <a:extLst>
                <a:ext uri="{FF2B5EF4-FFF2-40B4-BE49-F238E27FC236}">
                  <a16:creationId xmlns:a16="http://schemas.microsoft.com/office/drawing/2014/main" id="{FD10FA17-FBBC-44A1-BA24-09EB5813E1B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28" y="962"/>
              <a:ext cx="3099" cy="3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8" name="Group 53">
              <a:extLst>
                <a:ext uri="{FF2B5EF4-FFF2-40B4-BE49-F238E27FC236}">
                  <a16:creationId xmlns:a16="http://schemas.microsoft.com/office/drawing/2014/main" id="{3FA66038-9840-424A-9A37-80A2C5E204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8" y="962"/>
              <a:ext cx="3105" cy="3015"/>
              <a:chOff x="4228" y="962"/>
              <a:chExt cx="3105" cy="3015"/>
            </a:xfrm>
          </p:grpSpPr>
          <p:pic>
            <p:nvPicPr>
              <p:cNvPr id="152" name="Picture 5">
                <a:extLst>
                  <a:ext uri="{FF2B5EF4-FFF2-40B4-BE49-F238E27FC236}">
                    <a16:creationId xmlns:a16="http://schemas.microsoft.com/office/drawing/2014/main" id="{77253CA8-F485-49D8-B0FD-3C47B40593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8" y="962"/>
                <a:ext cx="3105" cy="30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" name="Rectangle 7">
                <a:extLst>
                  <a:ext uri="{FF2B5EF4-FFF2-40B4-BE49-F238E27FC236}">
                    <a16:creationId xmlns:a16="http://schemas.microsoft.com/office/drawing/2014/main" id="{555FD833-1614-460F-A35B-FFD297E8C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131"/>
                <a:ext cx="806" cy="22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4" name="Rectangle 8">
                <a:extLst>
                  <a:ext uri="{FF2B5EF4-FFF2-40B4-BE49-F238E27FC236}">
                    <a16:creationId xmlns:a16="http://schemas.microsoft.com/office/drawing/2014/main" id="{FCF0A8B8-C2C9-4732-B71A-9BAC7CC14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59"/>
                <a:ext cx="806" cy="140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5" name="Rectangle 9">
                <a:extLst>
                  <a:ext uri="{FF2B5EF4-FFF2-40B4-BE49-F238E27FC236}">
                    <a16:creationId xmlns:a16="http://schemas.microsoft.com/office/drawing/2014/main" id="{D813B586-94D5-4A94-87D2-E2404602B1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99"/>
                <a:ext cx="806" cy="105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" name="Rectangle 10">
                <a:extLst>
                  <a:ext uri="{FF2B5EF4-FFF2-40B4-BE49-F238E27FC236}">
                    <a16:creationId xmlns:a16="http://schemas.microsoft.com/office/drawing/2014/main" id="{2B5A1511-790A-403D-AAC4-176AC342D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04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Rectangle 11">
                <a:extLst>
                  <a:ext uri="{FF2B5EF4-FFF2-40B4-BE49-F238E27FC236}">
                    <a16:creationId xmlns:a16="http://schemas.microsoft.com/office/drawing/2014/main" id="{684A2F25-3CC3-4526-9C40-3332EBE2B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92"/>
                <a:ext cx="806" cy="76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Rectangle 12">
                <a:extLst>
                  <a:ext uri="{FF2B5EF4-FFF2-40B4-BE49-F238E27FC236}">
                    <a16:creationId xmlns:a16="http://schemas.microsoft.com/office/drawing/2014/main" id="{2E6B9AA9-D3D9-4D65-9E4F-996AAA0BF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8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9" name="Rectangle 13">
                <a:extLst>
                  <a:ext uri="{FF2B5EF4-FFF2-40B4-BE49-F238E27FC236}">
                    <a16:creationId xmlns:a16="http://schemas.microsoft.com/office/drawing/2014/main" id="{F497FA45-FD94-4E80-813A-D25A052099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8"/>
                <a:ext cx="806" cy="70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Rectangle 14">
                <a:extLst>
                  <a:ext uri="{FF2B5EF4-FFF2-40B4-BE49-F238E27FC236}">
                    <a16:creationId xmlns:a16="http://schemas.microsoft.com/office/drawing/2014/main" id="{C80E9697-DB11-406E-8124-34D32D864B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64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Rectangle 15">
                <a:extLst>
                  <a:ext uri="{FF2B5EF4-FFF2-40B4-BE49-F238E27FC236}">
                    <a16:creationId xmlns:a16="http://schemas.microsoft.com/office/drawing/2014/main" id="{8F31B034-4935-4BE3-BF70-D58E048CA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2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Rectangle 16">
                <a:extLst>
                  <a:ext uri="{FF2B5EF4-FFF2-40B4-BE49-F238E27FC236}">
                    <a16:creationId xmlns:a16="http://schemas.microsoft.com/office/drawing/2014/main" id="{A1EB9CA0-B92E-4830-BDB8-87D565D29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54"/>
                <a:ext cx="806" cy="82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Rectangle 17">
                <a:extLst>
                  <a:ext uri="{FF2B5EF4-FFF2-40B4-BE49-F238E27FC236}">
                    <a16:creationId xmlns:a16="http://schemas.microsoft.com/office/drawing/2014/main" id="{C3C71A3D-6254-403E-B9D6-57D1D3ED4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36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Rectangle 18">
                <a:extLst>
                  <a:ext uri="{FF2B5EF4-FFF2-40B4-BE49-F238E27FC236}">
                    <a16:creationId xmlns:a16="http://schemas.microsoft.com/office/drawing/2014/main" id="{A618BC13-6BE4-4F04-BC85-F52FDA14EE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41"/>
                <a:ext cx="806" cy="128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Rectangle 19">
                <a:extLst>
                  <a:ext uri="{FF2B5EF4-FFF2-40B4-BE49-F238E27FC236}">
                    <a16:creationId xmlns:a16="http://schemas.microsoft.com/office/drawing/2014/main" id="{EDB16458-5371-421F-A916-B4DBA819B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69"/>
                <a:ext cx="806" cy="217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Rectangle 20">
                <a:extLst>
                  <a:ext uri="{FF2B5EF4-FFF2-40B4-BE49-F238E27FC236}">
                    <a16:creationId xmlns:a16="http://schemas.microsoft.com/office/drawing/2014/main" id="{A7ED08A1-17F5-4D67-9C9F-902D23A52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096"/>
                <a:ext cx="806" cy="233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Rectangle 21">
                <a:extLst>
                  <a:ext uri="{FF2B5EF4-FFF2-40B4-BE49-F238E27FC236}">
                    <a16:creationId xmlns:a16="http://schemas.microsoft.com/office/drawing/2014/main" id="{676B363C-EBC8-4E29-AF95-E2B6C45FC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329"/>
                <a:ext cx="806" cy="152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Rectangle 22">
                <a:extLst>
                  <a:ext uri="{FF2B5EF4-FFF2-40B4-BE49-F238E27FC236}">
                    <a16:creationId xmlns:a16="http://schemas.microsoft.com/office/drawing/2014/main" id="{132C873B-EC0A-43A4-AD77-F050463C2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81"/>
                <a:ext cx="806" cy="111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Rectangle 23">
                <a:extLst>
                  <a:ext uri="{FF2B5EF4-FFF2-40B4-BE49-F238E27FC236}">
                    <a16:creationId xmlns:a16="http://schemas.microsoft.com/office/drawing/2014/main" id="{603E03F7-FB78-486E-9A62-E1A5DBA817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592"/>
                <a:ext cx="806" cy="88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Rectangle 24">
                <a:extLst>
                  <a:ext uri="{FF2B5EF4-FFF2-40B4-BE49-F238E27FC236}">
                    <a16:creationId xmlns:a16="http://schemas.microsoft.com/office/drawing/2014/main" id="{4D16D12D-4E48-4394-8791-CDBAFFE0A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680"/>
                <a:ext cx="806" cy="82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Rectangle 25">
                <a:extLst>
                  <a:ext uri="{FF2B5EF4-FFF2-40B4-BE49-F238E27FC236}">
                    <a16:creationId xmlns:a16="http://schemas.microsoft.com/office/drawing/2014/main" id="{1B045F26-2FC5-4070-BC6A-7A968D43F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762"/>
                <a:ext cx="806" cy="70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Rectangle 26">
                <a:extLst>
                  <a:ext uri="{FF2B5EF4-FFF2-40B4-BE49-F238E27FC236}">
                    <a16:creationId xmlns:a16="http://schemas.microsoft.com/office/drawing/2014/main" id="{58C71B91-6EEF-4DA7-8915-3C281CED2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832"/>
                <a:ext cx="806" cy="7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Rectangle 27">
                <a:extLst>
                  <a:ext uri="{FF2B5EF4-FFF2-40B4-BE49-F238E27FC236}">
                    <a16:creationId xmlns:a16="http://schemas.microsoft.com/office/drawing/2014/main" id="{FF8CE046-A233-4187-B096-A23E713E6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08"/>
                <a:ext cx="806" cy="7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Rectangle 28">
                <a:extLst>
                  <a:ext uri="{FF2B5EF4-FFF2-40B4-BE49-F238E27FC236}">
                    <a16:creationId xmlns:a16="http://schemas.microsoft.com/office/drawing/2014/main" id="{BD53F14B-ABE9-472B-8F1A-FA4729466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978"/>
                <a:ext cx="806" cy="8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Rectangle 29">
                <a:extLst>
                  <a:ext uri="{FF2B5EF4-FFF2-40B4-BE49-F238E27FC236}">
                    <a16:creationId xmlns:a16="http://schemas.microsoft.com/office/drawing/2014/main" id="{E6D3F8AA-12A9-4BF6-8390-5E36B02E81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060"/>
                <a:ext cx="806" cy="87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Rectangle 30">
                <a:extLst>
                  <a:ext uri="{FF2B5EF4-FFF2-40B4-BE49-F238E27FC236}">
                    <a16:creationId xmlns:a16="http://schemas.microsoft.com/office/drawing/2014/main" id="{01D267EA-6B45-49D1-BE2A-3ED5F49A70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147"/>
                <a:ext cx="806" cy="105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Rectangle 31">
                <a:extLst>
                  <a:ext uri="{FF2B5EF4-FFF2-40B4-BE49-F238E27FC236}">
                    <a16:creationId xmlns:a16="http://schemas.microsoft.com/office/drawing/2014/main" id="{5A425002-D26F-4A28-9D46-C57990EEF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252"/>
                <a:ext cx="806" cy="141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Rectangle 32">
                <a:extLst>
                  <a:ext uri="{FF2B5EF4-FFF2-40B4-BE49-F238E27FC236}">
                    <a16:creationId xmlns:a16="http://schemas.microsoft.com/office/drawing/2014/main" id="{30DB70A6-CD41-467E-8D92-F23FCBEA46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3393"/>
                <a:ext cx="806" cy="222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Rectangle 33">
                <a:extLst>
                  <a:ext uri="{FF2B5EF4-FFF2-40B4-BE49-F238E27FC236}">
                    <a16:creationId xmlns:a16="http://schemas.microsoft.com/office/drawing/2014/main" id="{0FC9F541-60C9-4DF3-BDF9-33D3F47E1E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3211"/>
                <a:ext cx="800" cy="398"/>
              </a:xfrm>
              <a:prstGeom prst="rect">
                <a:avLst/>
              </a:prstGeom>
              <a:solidFill>
                <a:srgbClr val="1737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Rectangle 38">
                <a:extLst>
                  <a:ext uri="{FF2B5EF4-FFF2-40B4-BE49-F238E27FC236}">
                    <a16:creationId xmlns:a16="http://schemas.microsoft.com/office/drawing/2014/main" id="{457A2A35-6200-40D2-B156-0BA73C546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772"/>
                <a:ext cx="800" cy="438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Rectangle 39">
                <a:extLst>
                  <a:ext uri="{FF2B5EF4-FFF2-40B4-BE49-F238E27FC236}">
                    <a16:creationId xmlns:a16="http://schemas.microsoft.com/office/drawing/2014/main" id="{0793A44E-5CE2-4727-8306-CB9DC2A9F8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97"/>
                <a:ext cx="800" cy="185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08" name="Picture 40">
                <a:extLst>
                  <a:ext uri="{FF2B5EF4-FFF2-40B4-BE49-F238E27FC236}">
                    <a16:creationId xmlns:a16="http://schemas.microsoft.com/office/drawing/2014/main" id="{DA3ED879-ECCB-4019-A376-8CF52BFFCD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1" y="2700"/>
                <a:ext cx="801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9" name="Rectangle 41">
                <a:extLst>
                  <a:ext uri="{FF2B5EF4-FFF2-40B4-BE49-F238E27FC236}">
                    <a16:creationId xmlns:a16="http://schemas.microsoft.com/office/drawing/2014/main" id="{8EC70E6E-AA12-49FE-B392-DA340BF7F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" y="2658"/>
                <a:ext cx="800" cy="127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0" name="Rectangle 44">
                <a:extLst>
                  <a:ext uri="{FF2B5EF4-FFF2-40B4-BE49-F238E27FC236}">
                    <a16:creationId xmlns:a16="http://schemas.microsoft.com/office/drawing/2014/main" id="{D981937F-7C99-4451-A70C-295213510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4" y="2414"/>
                <a:ext cx="800" cy="248"/>
              </a:xfrm>
              <a:prstGeom prst="rect">
                <a:avLst/>
              </a:prstGeom>
              <a:solidFill>
                <a:srgbClr val="E46C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1" name="Rectangle 45">
                <a:extLst>
                  <a:ext uri="{FF2B5EF4-FFF2-40B4-BE49-F238E27FC236}">
                    <a16:creationId xmlns:a16="http://schemas.microsoft.com/office/drawing/2014/main" id="{7E75B737-7362-4580-AC02-F32C170E9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6" y="2117"/>
                <a:ext cx="800" cy="29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35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2" name="Rectangle 48">
                <a:extLst>
                  <a:ext uri="{FF2B5EF4-FFF2-40B4-BE49-F238E27FC236}">
                    <a16:creationId xmlns:a16="http://schemas.microsoft.com/office/drawing/2014/main" id="{ED510BC2-4809-452C-A92D-6446E7828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32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1,80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3" name="Rectangle 49">
                <a:extLst>
                  <a:ext uri="{FF2B5EF4-FFF2-40B4-BE49-F238E27FC236}">
                    <a16:creationId xmlns:a16="http://schemas.microsoft.com/office/drawing/2014/main" id="{59E28517-0FF0-402B-B572-32EC17195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897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1,72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4" name="Rectangle 50">
                <a:extLst>
                  <a:ext uri="{FF2B5EF4-FFF2-40B4-BE49-F238E27FC236}">
                    <a16:creationId xmlns:a16="http://schemas.microsoft.com/office/drawing/2014/main" id="{CC9E93E7-657A-43BE-A835-DC8D1A8BF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09" y="2658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0,56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5" name="Rectangle 51">
                <a:extLst>
                  <a:ext uri="{FF2B5EF4-FFF2-40B4-BE49-F238E27FC236}">
                    <a16:creationId xmlns:a16="http://schemas.microsoft.com/office/drawing/2014/main" id="{31A42FB6-7411-4817-B079-2DA1DE9D9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2" y="2365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0,67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16" name="Rectangle 52">
                <a:extLst>
                  <a:ext uri="{FF2B5EF4-FFF2-40B4-BE49-F238E27FC236}">
                    <a16:creationId xmlns:a16="http://schemas.microsoft.com/office/drawing/2014/main" id="{D808A922-AEC3-4CDE-8C58-35DB2F94F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5" y="2077"/>
                <a:ext cx="272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6858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altLang="pt-BR" sz="172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haroni" panose="02010803020104030203" pitchFamily="2" charset="-79"/>
                    <a:ea typeface="+mn-ea"/>
                    <a:cs typeface="+mn-cs"/>
                  </a:rPr>
                  <a:t>1,39</a:t>
                </a:r>
                <a:endParaRPr kumimoji="0" lang="pt-BR" altLang="pt-BR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49" name="Rectangle 54">
              <a:extLst>
                <a:ext uri="{FF2B5EF4-FFF2-40B4-BE49-F238E27FC236}">
                  <a16:creationId xmlns:a16="http://schemas.microsoft.com/office/drawing/2014/main" id="{2D526342-5597-4328-855C-DB6C6936D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" y="1405"/>
              <a:ext cx="841" cy="5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0" name="Rectangle 55">
              <a:extLst>
                <a:ext uri="{FF2B5EF4-FFF2-40B4-BE49-F238E27FC236}">
                  <a16:creationId xmlns:a16="http://schemas.microsoft.com/office/drawing/2014/main" id="{4F775F3A-DFA8-4767-91EE-4E942C1C1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6" y="1539"/>
              <a:ext cx="299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75" b="1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R$ </a:t>
              </a:r>
              <a:endParaRPr kumimoji="0" lang="pt-BR" altLang="pt-BR" sz="13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1" name="Rectangle 56">
              <a:extLst>
                <a:ext uri="{FF2B5EF4-FFF2-40B4-BE49-F238E27FC236}">
                  <a16:creationId xmlns:a16="http://schemas.microsoft.com/office/drawing/2014/main" id="{75687F32-92E1-4AA6-9D0C-254C1B4AD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" y="1539"/>
              <a:ext cx="35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2475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gency FB" panose="020B0503020202020204" pitchFamily="34" charset="0"/>
                  <a:ea typeface="+mn-ea"/>
                  <a:cs typeface="+mn-cs"/>
                </a:rPr>
                <a:t>6,14</a:t>
              </a:r>
              <a:endParaRPr kumimoji="0" lang="pt-BR" altLang="pt-BR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17" name="Imagem 216">
            <a:extLst>
              <a:ext uri="{FF2B5EF4-FFF2-40B4-BE49-F238E27FC236}">
                <a16:creationId xmlns:a16="http://schemas.microsoft.com/office/drawing/2014/main" id="{FD299137-E737-492E-B6CF-A2ECFE0BBDA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626" t="42846" r="41424" b="17695"/>
          <a:stretch/>
        </p:blipFill>
        <p:spPr>
          <a:xfrm>
            <a:off x="7147587" y="3224964"/>
            <a:ext cx="1546816" cy="190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900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1428</Words>
  <Application>Microsoft Office PowerPoint</Application>
  <PresentationFormat>Apresentação na tela (4:3)</PresentationFormat>
  <Paragraphs>269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6" baseType="lpstr">
      <vt:lpstr>Agency FB</vt:lpstr>
      <vt:lpstr>Aharoni</vt:lpstr>
      <vt:lpstr>Albertus Extra Bold</vt:lpstr>
      <vt:lpstr>Arial</vt:lpstr>
      <vt:lpstr>Avenir Next LT Pro</vt:lpstr>
      <vt:lpstr>Calibri</vt:lpstr>
      <vt:lpstr>Tahoma</vt:lpstr>
      <vt:lpstr>Trebuchet MS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Morandini Design</dc:creator>
  <cp:lastModifiedBy>Carlo Faccio</cp:lastModifiedBy>
  <cp:revision>15</cp:revision>
  <dcterms:created xsi:type="dcterms:W3CDTF">2021-07-21T11:50:28Z</dcterms:created>
  <dcterms:modified xsi:type="dcterms:W3CDTF">2021-11-25T17:13:19Z</dcterms:modified>
</cp:coreProperties>
</file>